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embedTrueTypeFonts="1" saveSubsetFonts="1">
  <p:sldMasterIdLst>
    <p:sldMasterId id="2147484732" r:id="rId1"/>
    <p:sldMasterId id="2147484737" r:id="rId2"/>
  </p:sldMasterIdLst>
  <p:notesMasterIdLst>
    <p:notesMasterId r:id="rId48"/>
  </p:notesMasterIdLst>
  <p:handoutMasterIdLst>
    <p:handoutMasterId r:id="rId49"/>
  </p:handoutMasterIdLst>
  <p:sldIdLst>
    <p:sldId id="1328" r:id="rId3"/>
    <p:sldId id="1321" r:id="rId4"/>
    <p:sldId id="1300" r:id="rId5"/>
    <p:sldId id="1301" r:id="rId6"/>
    <p:sldId id="1302" r:id="rId7"/>
    <p:sldId id="1303" r:id="rId8"/>
    <p:sldId id="1304" r:id="rId9"/>
    <p:sldId id="1305" r:id="rId10"/>
    <p:sldId id="1306" r:id="rId11"/>
    <p:sldId id="1307" r:id="rId12"/>
    <p:sldId id="1329" r:id="rId13"/>
    <p:sldId id="1309" r:id="rId14"/>
    <p:sldId id="1313" r:id="rId15"/>
    <p:sldId id="1299" r:id="rId16"/>
    <p:sldId id="1269" r:id="rId17"/>
    <p:sldId id="1355" r:id="rId18"/>
    <p:sldId id="1357" r:id="rId19"/>
    <p:sldId id="1358" r:id="rId20"/>
    <p:sldId id="1359" r:id="rId21"/>
    <p:sldId id="1236" r:id="rId22"/>
    <p:sldId id="1237" r:id="rId23"/>
    <p:sldId id="1324" r:id="rId24"/>
    <p:sldId id="1247" r:id="rId25"/>
    <p:sldId id="1312" r:id="rId26"/>
    <p:sldId id="1273" r:id="rId27"/>
    <p:sldId id="1249" r:id="rId28"/>
    <p:sldId id="1354" r:id="rId29"/>
    <p:sldId id="1298" r:id="rId30"/>
    <p:sldId id="1319" r:id="rId31"/>
    <p:sldId id="1327" r:id="rId32"/>
    <p:sldId id="1251" r:id="rId33"/>
    <p:sldId id="1252" r:id="rId34"/>
    <p:sldId id="1253" r:id="rId35"/>
    <p:sldId id="1254" r:id="rId36"/>
    <p:sldId id="1349" r:id="rId37"/>
    <p:sldId id="1350" r:id="rId38"/>
    <p:sldId id="1351" r:id="rId39"/>
    <p:sldId id="1335" r:id="rId40"/>
    <p:sldId id="1347" r:id="rId41"/>
    <p:sldId id="1348" r:id="rId42"/>
    <p:sldId id="1340" r:id="rId43"/>
    <p:sldId id="1341" r:id="rId44"/>
    <p:sldId id="1342" r:id="rId45"/>
    <p:sldId id="1343" r:id="rId46"/>
    <p:sldId id="1344" r:id="rId47"/>
  </p:sldIdLst>
  <p:sldSz cx="6859588" cy="9906000"/>
  <p:notesSz cx="6797675" cy="9926638"/>
  <p:embeddedFontLst>
    <p:embeddedFont>
      <p:font typeface="나눔고딕 ExtraBold" panose="020B0600000101010101" charset="-127"/>
      <p:bold r:id="rId50"/>
    </p:embeddedFont>
    <p:embeddedFont>
      <p:font typeface="나눔바른고딕" panose="020B0600000101010101" charset="-127"/>
      <p:regular r:id="rId51"/>
      <p:bold r:id="rId52"/>
    </p:embeddedFont>
    <p:embeddedFont>
      <p:font typeface="나눔고딕" panose="020D0604000000000000" pitchFamily="50" charset="-127"/>
      <p:regular r:id="rId53"/>
      <p:bold r:id="rId54"/>
    </p:embeddedFont>
    <p:embeddedFont>
      <p:font typeface="맑은 고딕" panose="020B0503020000020004" pitchFamily="50" charset="-127"/>
      <p:regular r:id="rId55"/>
      <p:bold r:id="rId56"/>
    </p:embeddedFont>
  </p:embeddedFontLst>
  <p:defaultTextStyle>
    <a:defPPr>
      <a:defRPr lang="en-US"/>
    </a:defPPr>
    <a:lvl1pPr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ctr" rtl="0" fontAlgn="base" latinLnBrk="1">
      <a:spcBef>
        <a:spcPct val="0"/>
      </a:spcBef>
      <a:spcAft>
        <a:spcPct val="0"/>
      </a:spcAft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800" b="1" kern="1200">
        <a:solidFill>
          <a:schemeClr val="bg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4" userDrawn="1">
          <p15:clr>
            <a:srgbClr val="A4A3A4"/>
          </p15:clr>
        </p15:guide>
        <p15:guide id="2" orient="horz" pos="807" userDrawn="1">
          <p15:clr>
            <a:srgbClr val="A4A3A4"/>
          </p15:clr>
        </p15:guide>
        <p15:guide id="3" orient="horz" pos="3778">
          <p15:clr>
            <a:srgbClr val="A4A3A4"/>
          </p15:clr>
        </p15:guide>
        <p15:guide id="4" pos="2432">
          <p15:clr>
            <a:srgbClr val="A4A3A4"/>
          </p15:clr>
        </p15:guide>
        <p15:guide id="5" pos="210" userDrawn="1">
          <p15:clr>
            <a:srgbClr val="A4A3A4"/>
          </p15:clr>
        </p15:guide>
        <p15:guide id="6" pos="3079">
          <p15:clr>
            <a:srgbClr val="A4A3A4"/>
          </p15:clr>
        </p15:guide>
        <p15:guide id="7" pos="4201">
          <p15:clr>
            <a:srgbClr val="A4A3A4"/>
          </p15:clr>
        </p15:guide>
        <p15:guide id="8" pos="1570">
          <p15:clr>
            <a:srgbClr val="A4A3A4"/>
          </p15:clr>
        </p15:guide>
        <p15:guide id="9" pos="4111" userDrawn="1">
          <p15:clr>
            <a:srgbClr val="A4A3A4"/>
          </p15:clr>
        </p15:guide>
        <p15:guide id="10" pos="2818">
          <p15:clr>
            <a:srgbClr val="A4A3A4"/>
          </p15:clr>
        </p15:guide>
        <p15:guide id="11" pos="238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7"/>
    <a:srgbClr val="003366"/>
    <a:srgbClr val="EDEDED"/>
    <a:srgbClr val="3E647D"/>
    <a:srgbClr val="D1F3FF"/>
    <a:srgbClr val="66CCFF"/>
    <a:srgbClr val="47BAE9"/>
    <a:srgbClr val="E3F9FD"/>
    <a:srgbClr val="F7F7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91" autoAdjust="0"/>
    <p:restoredTop sz="98110" autoAdjust="0"/>
  </p:normalViewPr>
  <p:slideViewPr>
    <p:cSldViewPr>
      <p:cViewPr varScale="1">
        <p:scale>
          <a:sx n="62" d="100"/>
          <a:sy n="62" d="100"/>
        </p:scale>
        <p:origin x="2970" y="96"/>
      </p:cViewPr>
      <p:guideLst>
        <p:guide orient="horz" pos="444"/>
        <p:guide orient="horz" pos="807"/>
        <p:guide orient="horz" pos="3778"/>
        <p:guide pos="2432"/>
        <p:guide pos="210"/>
        <p:guide pos="3079"/>
        <p:guide pos="4201"/>
        <p:guide pos="1570"/>
        <p:guide pos="4111"/>
        <p:guide pos="2818"/>
        <p:guide pos="23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40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4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7.fntdata"/><Relationship Id="rId8" Type="http://schemas.openxmlformats.org/officeDocument/2006/relationships/slide" Target="slides/slide6.xml"/><Relationship Id="rId51" Type="http://schemas.openxmlformats.org/officeDocument/2006/relationships/font" Target="fonts/font2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3.fntdata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8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76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8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68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76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fld id="{F0F6B8C0-AD24-42E7-BB7C-F0B0148FE34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862151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761" y="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79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02693" y="714847"/>
            <a:ext cx="25781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23" y="4714366"/>
            <a:ext cx="5435630" cy="446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/>
              <a:t>Click to edit Master text styles</a:t>
            </a:r>
          </a:p>
          <a:p>
            <a:pPr lvl="1"/>
            <a:r>
              <a:rPr lang="en-US" altLang="ko-KR" noProof="0"/>
              <a:t>Second level</a:t>
            </a:r>
          </a:p>
          <a:p>
            <a:pPr lvl="2"/>
            <a:r>
              <a:rPr lang="en-US" altLang="ko-KR" noProof="0"/>
              <a:t>Third level</a:t>
            </a:r>
          </a:p>
          <a:p>
            <a:pPr lvl="3"/>
            <a:r>
              <a:rPr lang="en-US" altLang="ko-KR" noProof="0"/>
              <a:t>Fourth level</a:t>
            </a:r>
          </a:p>
          <a:p>
            <a:pPr lvl="4"/>
            <a:r>
              <a:rPr lang="en-US" altLang="ko-KR" noProof="0"/>
              <a:t>Fifth level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l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761" y="9428733"/>
            <a:ext cx="2945345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53" tIns="45726" rIns="91453" bIns="45726" numCol="1" anchor="b" anchorCtr="0" compatLnSpc="1">
            <a:prstTxWarp prst="textNoShape">
              <a:avLst/>
            </a:prstTxWarp>
          </a:bodyPr>
          <a:lstStyle>
            <a:lvl1pPr algn="r" defTabSz="904333" latinLnBrk="0">
              <a:defRPr kumimoji="0" sz="1200" b="0">
                <a:solidFill>
                  <a:schemeClr val="tx1"/>
                </a:solidFill>
                <a:latin typeface="Arial" charset="0"/>
                <a:ea typeface="굴림" pitchFamily="50" charset="-127"/>
              </a:defRPr>
            </a:lvl1pPr>
          </a:lstStyle>
          <a:p>
            <a:pPr>
              <a:defRPr/>
            </a:pPr>
            <a:fld id="{1D079ACD-8E17-4B9C-9F74-52242FDF2E0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00771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6"/>
          <p:cNvSpPr>
            <a:spLocks noChangeArrowheads="1"/>
          </p:cNvSpPr>
          <p:nvPr userDrawn="1"/>
        </p:nvSpPr>
        <p:spPr bwMode="auto">
          <a:xfrm>
            <a:off x="70789" y="7428961"/>
            <a:ext cx="6732000" cy="1872000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</p:spPr>
        <p:txBody>
          <a:bodyPr wrap="none" lIns="90000" tIns="46800" rIns="90000" bIns="46800"/>
          <a:lstStyle/>
          <a:p>
            <a:pPr algn="l">
              <a:lnSpc>
                <a:spcPct val="120000"/>
              </a:lnSpc>
            </a:pPr>
            <a:endParaRPr lang="en-US" altLang="ko-KR" sz="1000" b="0" dirty="0">
              <a:solidFill>
                <a:schemeClr val="tx1"/>
              </a:solidFill>
              <a:latin typeface="굴림체" pitchFamily="49" charset="-127"/>
              <a:ea typeface="굴림체" pitchFamily="49" charset="-127"/>
              <a:sym typeface="Wingdings 2" pitchFamily="18" charset="2"/>
            </a:endParaRPr>
          </a:p>
        </p:txBody>
      </p:sp>
      <p:sp>
        <p:nvSpPr>
          <p:cNvPr id="7" name="직사각형 6"/>
          <p:cNvSpPr/>
          <p:nvPr userDrawn="1"/>
        </p:nvSpPr>
        <p:spPr bwMode="auto">
          <a:xfrm>
            <a:off x="70789" y="719266"/>
            <a:ext cx="6732000" cy="6660000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 bwMode="auto">
          <a:xfrm>
            <a:off x="70789" y="719266"/>
            <a:ext cx="6732000" cy="8554214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6197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6"/>
          <p:cNvSpPr>
            <a:spLocks noChangeArrowheads="1"/>
          </p:cNvSpPr>
          <p:nvPr userDrawn="1"/>
        </p:nvSpPr>
        <p:spPr bwMode="auto">
          <a:xfrm>
            <a:off x="70789" y="7428961"/>
            <a:ext cx="6732000" cy="1872000"/>
          </a:xfrm>
          <a:prstGeom prst="rect">
            <a:avLst/>
          </a:prstGeom>
          <a:noFill/>
          <a:ln w="12700">
            <a:solidFill>
              <a:srgbClr val="0070C0"/>
            </a:solidFill>
            <a:miter lim="800000"/>
            <a:headEnd/>
            <a:tailEnd/>
          </a:ln>
        </p:spPr>
        <p:txBody>
          <a:bodyPr wrap="none" lIns="90000" tIns="46800" rIns="90000" bIns="46800"/>
          <a:lstStyle/>
          <a:p>
            <a:pPr algn="l">
              <a:lnSpc>
                <a:spcPct val="120000"/>
              </a:lnSpc>
            </a:pPr>
            <a:endParaRPr lang="en-US" altLang="ko-KR" sz="1000" b="0" dirty="0">
              <a:solidFill>
                <a:schemeClr val="tx1"/>
              </a:solidFill>
              <a:latin typeface="굴림체" pitchFamily="49" charset="-127"/>
              <a:ea typeface="굴림체" pitchFamily="49" charset="-127"/>
              <a:sym typeface="Wingdings 2" pitchFamily="18" charset="2"/>
            </a:endParaRPr>
          </a:p>
        </p:txBody>
      </p:sp>
      <p:sp>
        <p:nvSpPr>
          <p:cNvPr id="7" name="직사각형 6"/>
          <p:cNvSpPr/>
          <p:nvPr userDrawn="1"/>
        </p:nvSpPr>
        <p:spPr bwMode="auto">
          <a:xfrm>
            <a:off x="70789" y="719266"/>
            <a:ext cx="6732000" cy="6660000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 bwMode="auto">
          <a:xfrm>
            <a:off x="70789" y="719266"/>
            <a:ext cx="6732000" cy="8554214"/>
          </a:xfrm>
          <a:prstGeom prst="rect">
            <a:avLst/>
          </a:prstGeom>
          <a:noFill/>
          <a:ln w="9525" algn="ctr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lIns="0" tIns="0" bIns="0" anchor="ctr"/>
          <a:lstStyle/>
          <a:p>
            <a:pPr marR="0" indent="0"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ko-KR" altLang="en-US" sz="1000" b="1" dirty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76197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/>
          <p:cNvSpPr>
            <a:spLocks noChangeArrowheads="1"/>
          </p:cNvSpPr>
          <p:nvPr userDrawn="1"/>
        </p:nvSpPr>
        <p:spPr bwMode="auto">
          <a:xfrm>
            <a:off x="3043206" y="9596470"/>
            <a:ext cx="755015" cy="2154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>
              <a:spcAft>
                <a:spcPct val="0"/>
              </a:spcAft>
            </a:pPr>
            <a:r>
              <a:rPr lang="en-US" altLang="ko-KR" sz="1400" b="1" dirty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t>&lt; </a:t>
            </a:r>
            <a:fld id="{E8247AE7-4BE2-492F-B432-5F5CDF025A6F}" type="slidenum">
              <a:rPr lang="en-US" altLang="ko-KR" sz="1400" b="1" smtClean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pPr algn="ctr">
                <a:spcAft>
                  <a:spcPct val="0"/>
                </a:spcAft>
              </a:pPr>
              <a:t>‹#›</a:t>
            </a:fld>
            <a:r>
              <a:rPr lang="en-US" altLang="ko-KR" sz="1400" b="1" dirty="0">
                <a:solidFill>
                  <a:srgbClr val="002060"/>
                </a:solidFill>
                <a:latin typeface="나눔스퀘어 Bold" pitchFamily="50" charset="-127"/>
                <a:ea typeface="나눔스퀘어 Bold" pitchFamily="50" charset="-127"/>
              </a:rPr>
              <a:t> &gt;</a:t>
            </a:r>
          </a:p>
        </p:txBody>
      </p:sp>
      <p:pic>
        <p:nvPicPr>
          <p:cNvPr id="47106" name="Picture 2" descr="http://v1365.or.kr/img/common/logo.gif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1256173" y="9548966"/>
            <a:ext cx="1188000" cy="300578"/>
          </a:xfrm>
          <a:prstGeom prst="rect">
            <a:avLst/>
          </a:prstGeom>
          <a:noFill/>
        </p:spPr>
      </p:pic>
      <p:cxnSp>
        <p:nvCxnSpPr>
          <p:cNvPr id="13" name="직선 연결선 12"/>
          <p:cNvCxnSpPr/>
          <p:nvPr userDrawn="1"/>
        </p:nvCxnSpPr>
        <p:spPr>
          <a:xfrm rot="10800000" flipH="1">
            <a:off x="1" y="9461532"/>
            <a:ext cx="6859588" cy="1588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107" name="Picture 3" descr="C:\Users\GTS2\Desktop\그림1.png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17080" y="2758"/>
            <a:ext cx="6821488" cy="658812"/>
          </a:xfrm>
          <a:prstGeom prst="rect">
            <a:avLst/>
          </a:prstGeom>
          <a:noFill/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12D9409-CB26-439A-86A0-957BD494E0B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729" y="9565176"/>
            <a:ext cx="874433" cy="28436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3323F78-A2ED-453E-9C9A-4787B5C1748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8" y="9570506"/>
            <a:ext cx="979081" cy="27903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733" r:id="rId1"/>
    <p:sldLayoutId id="2147484735" r:id="rId2"/>
    <p:sldLayoutId id="2147484734" r:id="rId3"/>
    <p:sldLayoutId id="2147484736" r:id="rId4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79008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58017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437025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916034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59256" indent="-359256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400">
          <a:solidFill>
            <a:schemeClr val="tx1"/>
          </a:solidFill>
          <a:latin typeface="+mn-lt"/>
          <a:ea typeface="+mn-ea"/>
          <a:cs typeface="+mn-cs"/>
        </a:defRPr>
      </a:lvl1pPr>
      <a:lvl2pPr marL="778389" indent="-29938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900">
          <a:solidFill>
            <a:schemeClr val="tx1"/>
          </a:solidFill>
          <a:latin typeface="+mn-lt"/>
          <a:ea typeface="+mn-ea"/>
        </a:defRPr>
      </a:lvl2pPr>
      <a:lvl3pPr marL="1197521" indent="-239504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</a:defRPr>
      </a:lvl3pPr>
      <a:lvl4pPr marL="1676530" indent="-239504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4pPr>
      <a:lvl5pPr marL="2155538" indent="-239504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5pPr>
      <a:lvl6pPr marL="2634546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6pPr>
      <a:lvl7pPr marL="3113555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7pPr>
      <a:lvl8pPr marL="3592563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8pPr>
      <a:lvl9pPr marL="4071572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900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8017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7025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6034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5042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4051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3059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206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E64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 userDrawn="1"/>
        </p:nvSpPr>
        <p:spPr>
          <a:xfrm>
            <a:off x="202384" y="238092"/>
            <a:ext cx="6500858" cy="9429816"/>
          </a:xfrm>
          <a:prstGeom prst="roundRect">
            <a:avLst>
              <a:gd name="adj" fmla="val 2601"/>
            </a:avLst>
          </a:prstGeom>
          <a:solidFill>
            <a:srgbClr val="FFFF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8" r:id="rId1"/>
    <p:sldLayoutId id="2147484739" r:id="rId2"/>
    <p:sldLayoutId id="2147484740" r:id="rId3"/>
    <p:sldLayoutId id="2147484741" r:id="rId4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79008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58017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437025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916034" algn="ctr" rtl="0" fontAlgn="base" latinLnBrk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59256" indent="-359256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400">
          <a:solidFill>
            <a:schemeClr val="tx1"/>
          </a:solidFill>
          <a:latin typeface="+mn-lt"/>
          <a:ea typeface="+mn-ea"/>
          <a:cs typeface="+mn-cs"/>
        </a:defRPr>
      </a:lvl1pPr>
      <a:lvl2pPr marL="778389" indent="-29938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900">
          <a:solidFill>
            <a:schemeClr val="tx1"/>
          </a:solidFill>
          <a:latin typeface="+mn-lt"/>
          <a:ea typeface="+mn-ea"/>
        </a:defRPr>
      </a:lvl2pPr>
      <a:lvl3pPr marL="1197521" indent="-239504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</a:defRPr>
      </a:lvl3pPr>
      <a:lvl4pPr marL="1676530" indent="-239504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100">
          <a:solidFill>
            <a:schemeClr val="tx1"/>
          </a:solidFill>
          <a:latin typeface="+mn-lt"/>
          <a:ea typeface="+mn-ea"/>
        </a:defRPr>
      </a:lvl4pPr>
      <a:lvl5pPr marL="2155538" indent="-239504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5pPr>
      <a:lvl6pPr marL="2634546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6pPr>
      <a:lvl7pPr marL="3113555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7pPr>
      <a:lvl8pPr marL="3592563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8pPr>
      <a:lvl9pPr marL="4071572" indent="-239504" algn="l" rtl="0" fontAlgn="base" latinLnBrk="1">
        <a:spcBef>
          <a:spcPct val="20000"/>
        </a:spcBef>
        <a:spcAft>
          <a:spcPct val="0"/>
        </a:spcAft>
        <a:buChar char="»"/>
        <a:defRPr kumimoji="1" sz="21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900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8017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7025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6034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5042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4051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3059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2068" algn="l" defTabSz="958017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2.png"/><Relationship Id="rId7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image" Target="../media/image51.png"/><Relationship Id="rId9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hyperlink" Target="http://www.1365.go.k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10" Type="http://schemas.openxmlformats.org/officeDocument/2006/relationships/image" Target="../media/image99.png"/><Relationship Id="rId4" Type="http://schemas.openxmlformats.org/officeDocument/2006/relationships/image" Target="../media/image93.png"/><Relationship Id="rId9" Type="http://schemas.openxmlformats.org/officeDocument/2006/relationships/image" Target="../media/image9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1.png"/><Relationship Id="rId7" Type="http://schemas.openxmlformats.org/officeDocument/2006/relationships/image" Target="../media/image105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png"/><Relationship Id="rId5" Type="http://schemas.openxmlformats.org/officeDocument/2006/relationships/image" Target="../media/image103.png"/><Relationship Id="rId10" Type="http://schemas.openxmlformats.org/officeDocument/2006/relationships/image" Target="../media/image108.png"/><Relationship Id="rId4" Type="http://schemas.openxmlformats.org/officeDocument/2006/relationships/image" Target="../media/image102.png"/><Relationship Id="rId9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58026" y="2238356"/>
            <a:ext cx="5143536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ko-KR" altLang="en-US" sz="36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관리자시스템 사용매뉴얼</a:t>
            </a:r>
            <a:endParaRPr lang="en-US" altLang="ko-KR" sz="3600" dirty="0">
              <a:solidFill>
                <a:srgbClr val="003366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2800" dirty="0" err="1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수요처</a:t>
            </a:r>
            <a:r>
              <a:rPr lang="ko-KR" altLang="en-US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 관리자 </a:t>
            </a:r>
            <a:r>
              <a:rPr lang="en-US" altLang="ko-KR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– </a:t>
            </a:r>
            <a:r>
              <a:rPr lang="en-US" altLang="ko-KR" sz="24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Ver 3.3</a:t>
            </a:r>
            <a:r>
              <a:rPr lang="en-US" altLang="ko-KR" sz="2800" dirty="0">
                <a:solidFill>
                  <a:srgbClr val="003366"/>
                </a:solidFill>
                <a:latin typeface="나눔바른고딕" pitchFamily="50" charset="-127"/>
                <a:ea typeface="나눔바른고딕" pitchFamily="50" charset="-127"/>
              </a:rPr>
              <a:t>)</a:t>
            </a:r>
            <a:endParaRPr lang="ko-KR" altLang="en-US" sz="2800" dirty="0">
              <a:solidFill>
                <a:srgbClr val="003366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13" name="Picture 1" descr="Z:\03.디자인\05.로고파일 모음\자원봉사포털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273" y="865673"/>
            <a:ext cx="2052000" cy="308966"/>
          </a:xfrm>
          <a:prstGeom prst="rect">
            <a:avLst/>
          </a:prstGeom>
          <a:noFill/>
        </p:spPr>
      </p:pic>
      <p:pic>
        <p:nvPicPr>
          <p:cNvPr id="27" name="Picture 1" descr="C:\Users\GTS2\Desktop\12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902" y="5381628"/>
            <a:ext cx="4585561" cy="2643206"/>
          </a:xfrm>
          <a:prstGeom prst="rect">
            <a:avLst/>
          </a:prstGeom>
          <a:noFill/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209" y="9093264"/>
            <a:ext cx="1424940" cy="39624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CE51888-2C5A-4A3A-85DC-C9177F27B1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005" y="9129464"/>
            <a:ext cx="1107125" cy="36004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AA72DA9-2DCA-4CEE-8E30-C3EE04EA0E5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81" y="9129504"/>
            <a:ext cx="126315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64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8" r="13259" b="22538"/>
          <a:stretch/>
        </p:blipFill>
        <p:spPr>
          <a:xfrm>
            <a:off x="288920" y="1233508"/>
            <a:ext cx="6272699" cy="695985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회원가입 페이지 이동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2A23AF-843D-4332-B34A-AC71BF63AD05}"/>
              </a:ext>
            </a:extLst>
          </p:cNvPr>
          <p:cNvSpPr txBox="1"/>
          <p:nvPr/>
        </p:nvSpPr>
        <p:spPr>
          <a:xfrm>
            <a:off x="285618" y="8481392"/>
            <a:ext cx="6000791" cy="649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포털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(www.1365.go.kr)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에서 회원가입 버튼을 클릭 하여 가입페이지로 이동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일반회원 가입 후 나의 자원봉사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&gt;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인증하기 메뉴에서 관리자 인증 요청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" name="모서리가 둥근 직사각형 17">
            <a:extLst>
              <a:ext uri="{FF2B5EF4-FFF2-40B4-BE49-F238E27FC236}">
                <a16:creationId xmlns:a16="http://schemas.microsoft.com/office/drawing/2014/main" id="{E45E9BB6-3299-403E-A722-822169C344EF}"/>
              </a:ext>
            </a:extLst>
          </p:cNvPr>
          <p:cNvSpPr>
            <a:spLocks noChangeAspect="1"/>
          </p:cNvSpPr>
          <p:nvPr/>
        </p:nvSpPr>
        <p:spPr>
          <a:xfrm>
            <a:off x="5096011" y="167666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76DD391-6850-4D11-9754-D464CDB52712}"/>
              </a:ext>
            </a:extLst>
          </p:cNvPr>
          <p:cNvSpPr/>
          <p:nvPr/>
        </p:nvSpPr>
        <p:spPr>
          <a:xfrm>
            <a:off x="5522512" y="1237858"/>
            <a:ext cx="283546" cy="18729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꺾인 연결선 8">
            <a:extLst>
              <a:ext uri="{FF2B5EF4-FFF2-40B4-BE49-F238E27FC236}">
                <a16:creationId xmlns:a16="http://schemas.microsoft.com/office/drawing/2014/main" id="{EC5C7990-8186-45EA-B411-B004E4F7E8FC}"/>
              </a:ext>
            </a:extLst>
          </p:cNvPr>
          <p:cNvCxnSpPr>
            <a:cxnSpLocks/>
            <a:stCxn id="14" idx="0"/>
            <a:endCxn id="15" idx="2"/>
          </p:cNvCxnSpPr>
          <p:nvPr/>
        </p:nvCxnSpPr>
        <p:spPr>
          <a:xfrm rot="5400000" flipH="1" flipV="1">
            <a:off x="5317949" y="1330328"/>
            <a:ext cx="251512" cy="44116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5D90279C-116F-4F2E-8CD2-2EB5A9CBC8C8}"/>
              </a:ext>
            </a:extLst>
          </p:cNvPr>
          <p:cNvSpPr/>
          <p:nvPr/>
        </p:nvSpPr>
        <p:spPr>
          <a:xfrm>
            <a:off x="4719125" y="1238894"/>
            <a:ext cx="504000" cy="18625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꺾인 연결선 8">
            <a:extLst>
              <a:ext uri="{FF2B5EF4-FFF2-40B4-BE49-F238E27FC236}">
                <a16:creationId xmlns:a16="http://schemas.microsoft.com/office/drawing/2014/main" id="{77A2D4E9-1214-4414-BD26-39719A8EF5F9}"/>
              </a:ext>
            </a:extLst>
          </p:cNvPr>
          <p:cNvCxnSpPr>
            <a:cxnSpLocks/>
            <a:stCxn id="14" idx="0"/>
            <a:endCxn id="23" idx="2"/>
          </p:cNvCxnSpPr>
          <p:nvPr/>
        </p:nvCxnSpPr>
        <p:spPr>
          <a:xfrm rot="16200000" flipV="1">
            <a:off x="4971369" y="1424908"/>
            <a:ext cx="251512" cy="25200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 l="-6464" t="1" r="1" b="-1"/>
          <a:stretch/>
        </p:blipFill>
        <p:spPr>
          <a:xfrm>
            <a:off x="1557586" y="1233508"/>
            <a:ext cx="648072" cy="19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37" y="1225961"/>
            <a:ext cx="6357246" cy="737529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약관동의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CF873F5-5222-45EF-848E-338A52827746}"/>
              </a:ext>
            </a:extLst>
          </p:cNvPr>
          <p:cNvSpPr txBox="1"/>
          <p:nvPr/>
        </p:nvSpPr>
        <p:spPr>
          <a:xfrm>
            <a:off x="215084" y="8593736"/>
            <a:ext cx="651115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이용약관과 개인정보 수집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·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등 항목에 동의여부를 선택하고 하단의 다음버튼을 클릭하여 본인인증 단계로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* 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선택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동의사항 체크 후 다음 단계의 회원정보 입력 시 실명인증 확인 단계를 거쳐야 동의 됨</a:t>
            </a:r>
          </a:p>
        </p:txBody>
      </p:sp>
      <p:sp>
        <p:nvSpPr>
          <p:cNvPr id="17" name="모서리가 둥근 직사각형 12">
            <a:extLst>
              <a:ext uri="{FF2B5EF4-FFF2-40B4-BE49-F238E27FC236}">
                <a16:creationId xmlns:a16="http://schemas.microsoft.com/office/drawing/2014/main" id="{45F64313-5E14-4C63-85AF-4E86A4ED249E}"/>
              </a:ext>
            </a:extLst>
          </p:cNvPr>
          <p:cNvSpPr>
            <a:spLocks noChangeAspect="1"/>
          </p:cNvSpPr>
          <p:nvPr/>
        </p:nvSpPr>
        <p:spPr>
          <a:xfrm>
            <a:off x="4469438" y="808450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AEE0B38-9734-4299-83D8-A443AE371E96}"/>
              </a:ext>
            </a:extLst>
          </p:cNvPr>
          <p:cNvSpPr/>
          <p:nvPr/>
        </p:nvSpPr>
        <p:spPr>
          <a:xfrm>
            <a:off x="5055229" y="8094027"/>
            <a:ext cx="612891" cy="23812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9" name="꺾인 연결선 14">
            <a:extLst>
              <a:ext uri="{FF2B5EF4-FFF2-40B4-BE49-F238E27FC236}">
                <a16:creationId xmlns:a16="http://schemas.microsoft.com/office/drawing/2014/main" id="{BAAE449A-3659-40C2-8C77-A8E16D59F2CC}"/>
              </a:ext>
            </a:extLst>
          </p:cNvPr>
          <p:cNvCxnSpPr>
            <a:stCxn id="17" idx="3"/>
            <a:endCxn id="18" idx="1"/>
          </p:cNvCxnSpPr>
          <p:nvPr/>
        </p:nvCxnSpPr>
        <p:spPr>
          <a:xfrm>
            <a:off x="4723666" y="8210502"/>
            <a:ext cx="331563" cy="2589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42" y="1712640"/>
            <a:ext cx="6222138" cy="4731871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실명인증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D0E42F-91B3-44BF-8E9C-289F9C1DB902}"/>
              </a:ext>
            </a:extLst>
          </p:cNvPr>
          <p:cNvSpPr txBox="1"/>
          <p:nvPr/>
        </p:nvSpPr>
        <p:spPr>
          <a:xfrm>
            <a:off x="357961" y="8281968"/>
            <a:ext cx="6000791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주민번호 인증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휴대폰 인증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공공아이핀 인증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개의 인증수단 중 하나를 선택하여 본인인증을 완료한 후 회원정보 입력 페이지로 이동</a:t>
            </a:r>
          </a:p>
        </p:txBody>
      </p:sp>
      <p:sp>
        <p:nvSpPr>
          <p:cNvPr id="13" name="모서리가 둥근 직사각형 6">
            <a:extLst>
              <a:ext uri="{FF2B5EF4-FFF2-40B4-BE49-F238E27FC236}">
                <a16:creationId xmlns:a16="http://schemas.microsoft.com/office/drawing/2014/main" id="{3E90A8E9-B0A6-4606-BD28-697818A36CAE}"/>
              </a:ext>
            </a:extLst>
          </p:cNvPr>
          <p:cNvSpPr>
            <a:spLocks noChangeAspect="1"/>
          </p:cNvSpPr>
          <p:nvPr/>
        </p:nvSpPr>
        <p:spPr>
          <a:xfrm>
            <a:off x="642208" y="3584848"/>
            <a:ext cx="21581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F902722-0C35-42A6-9561-26CEB711EFAB}"/>
              </a:ext>
            </a:extLst>
          </p:cNvPr>
          <p:cNvSpPr/>
          <p:nvPr/>
        </p:nvSpPr>
        <p:spPr>
          <a:xfrm>
            <a:off x="1485578" y="3932513"/>
            <a:ext cx="4730298" cy="228601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5" name="꺾인 연결선 8">
            <a:extLst>
              <a:ext uri="{FF2B5EF4-FFF2-40B4-BE49-F238E27FC236}">
                <a16:creationId xmlns:a16="http://schemas.microsoft.com/office/drawing/2014/main" id="{F5218253-DCD2-4715-9EFF-9DA9B398ADA1}"/>
              </a:ext>
            </a:extLst>
          </p:cNvPr>
          <p:cNvCxnSpPr>
            <a:stCxn id="13" idx="3"/>
            <a:endCxn id="14" idx="0"/>
          </p:cNvCxnSpPr>
          <p:nvPr/>
        </p:nvCxnSpPr>
        <p:spPr>
          <a:xfrm>
            <a:off x="858026" y="3710848"/>
            <a:ext cx="2992701" cy="221665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회원정보 입력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필수입력사항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20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961" y="8869073"/>
            <a:ext cx="6000791" cy="33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회원정보 필수 입력사항을 등록하고 보안문자를 입력 한 뒤 회원가입신청 버튼을 클릭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408" y="1341175"/>
            <a:ext cx="5803895" cy="7419475"/>
          </a:xfrm>
          <a:prstGeom prst="rect">
            <a:avLst/>
          </a:prstGeom>
        </p:spPr>
      </p:pic>
      <p:sp>
        <p:nvSpPr>
          <p:cNvPr id="11" name="모서리가 둥근 직사각형 10"/>
          <p:cNvSpPr>
            <a:spLocks noChangeAspect="1"/>
          </p:cNvSpPr>
          <p:nvPr/>
        </p:nvSpPr>
        <p:spPr>
          <a:xfrm>
            <a:off x="3429794" y="858943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753442" y="8424254"/>
            <a:ext cx="864008" cy="36000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꺾인 연결선 8"/>
          <p:cNvCxnSpPr>
            <a:cxnSpLocks/>
            <a:stCxn id="11" idx="3"/>
            <a:endCxn id="12" idx="1"/>
          </p:cNvCxnSpPr>
          <p:nvPr/>
        </p:nvCxnSpPr>
        <p:spPr>
          <a:xfrm flipV="1">
            <a:off x="3684022" y="8604254"/>
            <a:ext cx="1069420" cy="111178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1-1-5.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일반회원 가입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회원정보 입력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부가정보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18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2" y="2144688"/>
            <a:ext cx="6142236" cy="375721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05878345-56FC-408C-8711-DA9C443B5BC5}"/>
              </a:ext>
            </a:extLst>
          </p:cNvPr>
          <p:cNvSpPr txBox="1"/>
          <p:nvPr/>
        </p:nvSpPr>
        <p:spPr>
          <a:xfrm>
            <a:off x="533494" y="6393160"/>
            <a:ext cx="6000791" cy="2234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 부가정보 입력 진행한다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봉사희망지역 선택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추가로 여러 지역을 선택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개인전문분야를 입력한다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(Ex.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웹디자인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통번역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수화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프로그래밍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등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단체 검색을 통해 가입된 단체를 지정할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모든 설정을 마치고 부가정보저장을 누른다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봉사희망지역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설정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개인전문분야 등은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푸시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알람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시 자동으로 일감정보를 보내는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기초 자료로 활용된다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모서리가 둥근 직사각형 6">
            <a:extLst>
              <a:ext uri="{FF2B5EF4-FFF2-40B4-BE49-F238E27FC236}">
                <a16:creationId xmlns:a16="http://schemas.microsoft.com/office/drawing/2014/main" id="{0D115BA6-45A1-473A-9E37-069A45C719F3}"/>
              </a:ext>
            </a:extLst>
          </p:cNvPr>
          <p:cNvSpPr>
            <a:spLocks noChangeAspect="1"/>
          </p:cNvSpPr>
          <p:nvPr/>
        </p:nvSpPr>
        <p:spPr>
          <a:xfrm>
            <a:off x="4320147" y="545705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7CEA51F-DA12-4359-A130-BCCF67B9D196}"/>
              </a:ext>
            </a:extLst>
          </p:cNvPr>
          <p:cNvSpPr/>
          <p:nvPr/>
        </p:nvSpPr>
        <p:spPr>
          <a:xfrm>
            <a:off x="4891651" y="5523731"/>
            <a:ext cx="914407" cy="35242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3" name="꺾인 연결선 8">
            <a:extLst>
              <a:ext uri="{FF2B5EF4-FFF2-40B4-BE49-F238E27FC236}">
                <a16:creationId xmlns:a16="http://schemas.microsoft.com/office/drawing/2014/main" id="{6ABD0645-935C-4419-83B6-E9EAC9566548}"/>
              </a:ext>
            </a:extLst>
          </p:cNvPr>
          <p:cNvCxnSpPr>
            <a:stCxn id="21" idx="3"/>
            <a:endCxn id="22" idx="1"/>
          </p:cNvCxnSpPr>
          <p:nvPr/>
        </p:nvCxnSpPr>
        <p:spPr>
          <a:xfrm>
            <a:off x="4574375" y="5583056"/>
            <a:ext cx="317276" cy="116889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399" y="1541262"/>
            <a:ext cx="6231285" cy="396201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A83691B-E290-42F2-8CC5-D37E6339C52C}"/>
              </a:ext>
            </a:extLst>
          </p:cNvPr>
          <p:cNvSpPr txBox="1"/>
          <p:nvPr/>
        </p:nvSpPr>
        <p:spPr>
          <a:xfrm>
            <a:off x="267399" y="5960136"/>
            <a:ext cx="6000791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자원봉사포털 로그인 후 상단 나의 자원봉사 버튼을 클릭하여 나의 자원봉사 메뉴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마이페이지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 이동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해당되는 관리자 인증하기 버튼을 눌러 관리자 인증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모서리가 둥근 직사각형 17">
            <a:extLst>
              <a:ext uri="{FF2B5EF4-FFF2-40B4-BE49-F238E27FC236}">
                <a16:creationId xmlns:a16="http://schemas.microsoft.com/office/drawing/2014/main" id="{40BA3EBF-DBF8-4EA8-BE80-E5DE6999EF43}"/>
              </a:ext>
            </a:extLst>
          </p:cNvPr>
          <p:cNvSpPr>
            <a:spLocks noChangeAspect="1"/>
          </p:cNvSpPr>
          <p:nvPr/>
        </p:nvSpPr>
        <p:spPr>
          <a:xfrm>
            <a:off x="3967654" y="4880992"/>
            <a:ext cx="254228" cy="266331"/>
          </a:xfrm>
          <a:prstGeom prst="roundRect">
            <a:avLst>
              <a:gd name="adj" fmla="val 0"/>
            </a:avLst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ED95A9F-40C6-48D3-8A06-B6F6F08BFD07}"/>
              </a:ext>
            </a:extLst>
          </p:cNvPr>
          <p:cNvSpPr/>
          <p:nvPr/>
        </p:nvSpPr>
        <p:spPr>
          <a:xfrm>
            <a:off x="4873133" y="4376936"/>
            <a:ext cx="500877" cy="21602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꺾인 연결선 8">
            <a:extLst>
              <a:ext uri="{FF2B5EF4-FFF2-40B4-BE49-F238E27FC236}">
                <a16:creationId xmlns:a16="http://schemas.microsoft.com/office/drawing/2014/main" id="{5810A7AD-4301-45E4-887B-AF1F2A0512B6}"/>
              </a:ext>
            </a:extLst>
          </p:cNvPr>
          <p:cNvCxnSpPr>
            <a:cxnSpLocks/>
            <a:endCxn id="20" idx="1"/>
          </p:cNvCxnSpPr>
          <p:nvPr/>
        </p:nvCxnSpPr>
        <p:spPr>
          <a:xfrm flipV="1">
            <a:off x="4191257" y="4484948"/>
            <a:ext cx="681876" cy="52921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모서리가 둥근 직사각형 17">
            <a:extLst>
              <a:ext uri="{FF2B5EF4-FFF2-40B4-BE49-F238E27FC236}">
                <a16:creationId xmlns:a16="http://schemas.microsoft.com/office/drawing/2014/main" id="{40BA3EBF-DBF8-4EA8-BE80-E5DE6999EF43}"/>
              </a:ext>
            </a:extLst>
          </p:cNvPr>
          <p:cNvSpPr>
            <a:spLocks noChangeAspect="1"/>
          </p:cNvSpPr>
          <p:nvPr/>
        </p:nvSpPr>
        <p:spPr>
          <a:xfrm>
            <a:off x="1596894" y="144262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ED95A9F-40C6-48D3-8A06-B6F6F08BFD07}"/>
              </a:ext>
            </a:extLst>
          </p:cNvPr>
          <p:cNvSpPr/>
          <p:nvPr/>
        </p:nvSpPr>
        <p:spPr>
          <a:xfrm>
            <a:off x="261442" y="1570402"/>
            <a:ext cx="1191436" cy="57428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꺾인 연결선 8">
            <a:extLst>
              <a:ext uri="{FF2B5EF4-FFF2-40B4-BE49-F238E27FC236}">
                <a16:creationId xmlns:a16="http://schemas.microsoft.com/office/drawing/2014/main" id="{5810A7AD-4301-45E4-887B-AF1F2A0512B6}"/>
              </a:ext>
            </a:extLst>
          </p:cNvPr>
          <p:cNvCxnSpPr>
            <a:cxnSpLocks/>
            <a:stCxn id="26" idx="3"/>
            <a:endCxn id="27" idx="1"/>
          </p:cNvCxnSpPr>
          <p:nvPr/>
        </p:nvCxnSpPr>
        <p:spPr>
          <a:xfrm flipH="1">
            <a:off x="261442" y="1568624"/>
            <a:ext cx="1589680" cy="288921"/>
          </a:xfrm>
          <a:prstGeom prst="bentConnector5">
            <a:avLst>
              <a:gd name="adj1" fmla="val -14380"/>
              <a:gd name="adj2" fmla="val 278507"/>
              <a:gd name="adj3" fmla="val 11438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853" y="2360712"/>
            <a:ext cx="6231285" cy="396201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유형선택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286522" y="1284059"/>
            <a:ext cx="6286544" cy="953259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인증 신청 시 권한 별로 자원봉사센터 담당자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담당자 중 하나를 선택하여 인증하기 버튼클릭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관리자 권한은 네 개중 하나만 신청할 수 있다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" name="모서리가 둥근 직사각형 8">
            <a:extLst>
              <a:ext uri="{FF2B5EF4-FFF2-40B4-BE49-F238E27FC236}">
                <a16:creationId xmlns:a16="http://schemas.microsoft.com/office/drawing/2014/main" id="{7A49FCE0-2982-482B-B404-BDBD6F5D9CCF}"/>
              </a:ext>
            </a:extLst>
          </p:cNvPr>
          <p:cNvSpPr>
            <a:spLocks noChangeAspect="1"/>
          </p:cNvSpPr>
          <p:nvPr/>
        </p:nvSpPr>
        <p:spPr>
          <a:xfrm>
            <a:off x="2205658" y="484051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D3A2BAE6-366E-4D07-9FD6-64E95C36826D}"/>
              </a:ext>
            </a:extLst>
          </p:cNvPr>
          <p:cNvSpPr/>
          <p:nvPr/>
        </p:nvSpPr>
        <p:spPr>
          <a:xfrm>
            <a:off x="2540849" y="5192529"/>
            <a:ext cx="762005" cy="2809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1" name="꺾인 연결선 8">
            <a:extLst>
              <a:ext uri="{FF2B5EF4-FFF2-40B4-BE49-F238E27FC236}">
                <a16:creationId xmlns:a16="http://schemas.microsoft.com/office/drawing/2014/main" id="{D668DACD-01E4-4383-BAEA-FF0C2B14AA14}"/>
              </a:ext>
            </a:extLst>
          </p:cNvPr>
          <p:cNvCxnSpPr>
            <a:stCxn id="15" idx="2"/>
            <a:endCxn id="17" idx="1"/>
          </p:cNvCxnSpPr>
          <p:nvPr/>
        </p:nvCxnSpPr>
        <p:spPr>
          <a:xfrm rot="16200000" flipH="1">
            <a:off x="2316556" y="5108731"/>
            <a:ext cx="240508" cy="2080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모서리가 둥근 직사각형 17">
            <a:extLst>
              <a:ext uri="{FF2B5EF4-FFF2-40B4-BE49-F238E27FC236}">
                <a16:creationId xmlns:a16="http://schemas.microsoft.com/office/drawing/2014/main" id="{4BBE42C6-B952-40B0-A810-E54A80806C4E}"/>
              </a:ext>
            </a:extLst>
          </p:cNvPr>
          <p:cNvSpPr>
            <a:spLocks noChangeAspect="1"/>
          </p:cNvSpPr>
          <p:nvPr/>
        </p:nvSpPr>
        <p:spPr>
          <a:xfrm>
            <a:off x="4471710" y="484962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93B1046-A259-40DE-A081-E45F93F9BC47}"/>
              </a:ext>
            </a:extLst>
          </p:cNvPr>
          <p:cNvSpPr/>
          <p:nvPr/>
        </p:nvSpPr>
        <p:spPr>
          <a:xfrm>
            <a:off x="4756021" y="5201640"/>
            <a:ext cx="762005" cy="2809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4" name="꺾인 연결선 8">
            <a:extLst>
              <a:ext uri="{FF2B5EF4-FFF2-40B4-BE49-F238E27FC236}">
                <a16:creationId xmlns:a16="http://schemas.microsoft.com/office/drawing/2014/main" id="{264BF22D-80B8-424B-8D89-25DA62A7C09B}"/>
              </a:ext>
            </a:extLst>
          </p:cNvPr>
          <p:cNvCxnSpPr>
            <a:stCxn id="22" idx="2"/>
            <a:endCxn id="23" idx="1"/>
          </p:cNvCxnSpPr>
          <p:nvPr/>
        </p:nvCxnSpPr>
        <p:spPr>
          <a:xfrm rot="16200000" flipH="1">
            <a:off x="4557168" y="5143282"/>
            <a:ext cx="240508" cy="15719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76FC7CE3-5D65-4694-ADC3-049F76DA7F99}"/>
              </a:ext>
            </a:extLst>
          </p:cNvPr>
          <p:cNvSpPr txBox="1"/>
          <p:nvPr/>
        </p:nvSpPr>
        <p:spPr>
          <a:xfrm>
            <a:off x="453339" y="7473280"/>
            <a:ext cx="6000791" cy="649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자원봉사센터의 경우 자원봉사센터 및 담당공무원 인증하기 신청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담당자의 경우 자원봉사 수요처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인증하기 신청 </a:t>
            </a: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3126"/>
            <a:ext cx="6859588" cy="410276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공인인증서 등록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7960" y="8444327"/>
            <a:ext cx="6000791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공인인증서 등록버튼을 클릭하여 사용할 공인인증서 선택하고 비밀번호를 입력 후 확인하여 공인인증서 등록</a:t>
            </a:r>
          </a:p>
        </p:txBody>
      </p:sp>
      <p:sp>
        <p:nvSpPr>
          <p:cNvPr id="8" name="모서리가 둥근 직사각형 7"/>
          <p:cNvSpPr>
            <a:spLocks noChangeAspect="1"/>
          </p:cNvSpPr>
          <p:nvPr/>
        </p:nvSpPr>
        <p:spPr>
          <a:xfrm>
            <a:off x="2349674" y="460189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482" y="5179790"/>
            <a:ext cx="2428892" cy="295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3" name="Shape 12"/>
          <p:cNvCxnSpPr>
            <a:stCxn id="8" idx="1"/>
          </p:cNvCxnSpPr>
          <p:nvPr/>
        </p:nvCxnSpPr>
        <p:spPr>
          <a:xfrm rot="10800000" flipV="1">
            <a:off x="1635294" y="4727896"/>
            <a:ext cx="714380" cy="291995"/>
          </a:xfrm>
          <a:prstGeom prst="bentConnector2">
            <a:avLst/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32" y="1326808"/>
            <a:ext cx="6238106" cy="653723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9594" y="3145658"/>
            <a:ext cx="4680520" cy="707709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수요처정보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5084" y="8121352"/>
            <a:ext cx="6527078" cy="120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캠프등록을 위해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팝업창이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실행되며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등록되어 있는지 확인하기위해 검색한다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검색 후 결과가 없으면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신규수요처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를 선택 후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수요처명을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직접 입력하고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확인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버튼을 누른 뒤 기본 정보를 모두 적는다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캠프는 직접 등록할 수는 없고 검색해서 선택해야 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다음버튼을 클릭하여 관리자 정보 등록페이지로 이동</a:t>
            </a:r>
          </a:p>
        </p:txBody>
      </p:sp>
      <p:sp>
        <p:nvSpPr>
          <p:cNvPr id="14" name="모서리가 둥근 직사각형 13"/>
          <p:cNvSpPr>
            <a:spLocks noChangeAspect="1"/>
          </p:cNvSpPr>
          <p:nvPr/>
        </p:nvSpPr>
        <p:spPr>
          <a:xfrm>
            <a:off x="4422308" y="199373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213770" y="2257605"/>
            <a:ext cx="792088" cy="39962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꺾인 연결선 16"/>
          <p:cNvCxnSpPr>
            <a:cxnSpLocks/>
            <a:stCxn id="14" idx="1"/>
            <a:endCxn id="15" idx="3"/>
          </p:cNvCxnSpPr>
          <p:nvPr/>
        </p:nvCxnSpPr>
        <p:spPr>
          <a:xfrm rot="10800000" flipV="1">
            <a:off x="4005858" y="2119735"/>
            <a:ext cx="416450" cy="337682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모서리가 둥근 직사각형 22"/>
          <p:cNvSpPr>
            <a:spLocks noChangeAspect="1"/>
          </p:cNvSpPr>
          <p:nvPr/>
        </p:nvSpPr>
        <p:spPr>
          <a:xfrm>
            <a:off x="2644517" y="7508151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292589" y="7349184"/>
            <a:ext cx="688287" cy="28496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꺾인 연결선 24"/>
          <p:cNvCxnSpPr>
            <a:cxnSpLocks/>
            <a:stCxn id="23" idx="3"/>
            <a:endCxn id="24" idx="1"/>
          </p:cNvCxnSpPr>
          <p:nvPr/>
        </p:nvCxnSpPr>
        <p:spPr>
          <a:xfrm flipV="1">
            <a:off x="2898745" y="7491668"/>
            <a:ext cx="393844" cy="142483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꺾인 연결선 16">
            <a:extLst>
              <a:ext uri="{FF2B5EF4-FFF2-40B4-BE49-F238E27FC236}">
                <a16:creationId xmlns:a16="http://schemas.microsoft.com/office/drawing/2014/main" id="{D01DE612-F681-4C69-9F55-1CAC7695C882}"/>
              </a:ext>
            </a:extLst>
          </p:cNvPr>
          <p:cNvCxnSpPr>
            <a:cxnSpLocks/>
          </p:cNvCxnSpPr>
          <p:nvPr/>
        </p:nvCxnSpPr>
        <p:spPr>
          <a:xfrm rot="16200000" flipH="1">
            <a:off x="3290041" y="2966545"/>
            <a:ext cx="1441584" cy="82295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그림 27">
            <a:extLst>
              <a:ext uri="{FF2B5EF4-FFF2-40B4-BE49-F238E27FC236}">
                <a16:creationId xmlns:a16="http://schemas.microsoft.com/office/drawing/2014/main" id="{1315562E-EDC6-438A-B87C-D534F52EA7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874" y="4294774"/>
            <a:ext cx="2570906" cy="3144962"/>
          </a:xfrm>
          <a:prstGeom prst="rect">
            <a:avLst/>
          </a:prstGeom>
        </p:spPr>
      </p:pic>
      <p:sp>
        <p:nvSpPr>
          <p:cNvPr id="19" name="모서리가 둥근 직사각형 13">
            <a:extLst>
              <a:ext uri="{FF2B5EF4-FFF2-40B4-BE49-F238E27FC236}">
                <a16:creationId xmlns:a16="http://schemas.microsoft.com/office/drawing/2014/main" id="{4A111666-6A14-466A-BEF0-E1F75ABE9FEB}"/>
              </a:ext>
            </a:extLst>
          </p:cNvPr>
          <p:cNvSpPr>
            <a:spLocks noChangeAspect="1"/>
          </p:cNvSpPr>
          <p:nvPr/>
        </p:nvSpPr>
        <p:spPr>
          <a:xfrm>
            <a:off x="4295194" y="411068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91" y="2112838"/>
            <a:ext cx="6286544" cy="491640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1-2-5.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수요처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관리자정보 입력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6522" y="7453330"/>
            <a:ext cx="6167608" cy="120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정보등록 페이지에서 담당업무항목 입력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저장버튼을 클릭하여 관리자 승인 요청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증빙서류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신분증 사본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재직증명서 사본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제출 후 가입승인 후 관리자페이지 로그인 가능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캠프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시군구자원봉사센터로 제출</a:t>
            </a:r>
            <a:endParaRPr lang="ko-KR" altLang="en-US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모서리가 둥근 직사각형 17"/>
          <p:cNvSpPr>
            <a:spLocks noChangeAspect="1"/>
          </p:cNvSpPr>
          <p:nvPr/>
        </p:nvSpPr>
        <p:spPr>
          <a:xfrm>
            <a:off x="4077866" y="590427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387442" y="5673080"/>
            <a:ext cx="1071570" cy="35719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꺾인 연결선 19"/>
          <p:cNvCxnSpPr>
            <a:stCxn id="18" idx="1"/>
            <a:endCxn id="19" idx="3"/>
          </p:cNvCxnSpPr>
          <p:nvPr/>
        </p:nvCxnSpPr>
        <p:spPr>
          <a:xfrm rot="10800000">
            <a:off x="2459012" y="5851676"/>
            <a:ext cx="1618854" cy="178595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모서리가 둥근 직사각형 20"/>
          <p:cNvSpPr>
            <a:spLocks noChangeAspect="1"/>
          </p:cNvSpPr>
          <p:nvPr/>
        </p:nvSpPr>
        <p:spPr>
          <a:xfrm>
            <a:off x="1857820" y="6326792"/>
            <a:ext cx="275535" cy="27312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2565698" y="6345428"/>
            <a:ext cx="863065" cy="40777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꺾인 연결선 25"/>
          <p:cNvCxnSpPr>
            <a:stCxn id="21" idx="3"/>
            <a:endCxn id="22" idx="1"/>
          </p:cNvCxnSpPr>
          <p:nvPr/>
        </p:nvCxnSpPr>
        <p:spPr>
          <a:xfrm>
            <a:off x="2133355" y="6463352"/>
            <a:ext cx="432343" cy="85962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1-2-6.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관리자 인증 신청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승인처리현황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8A91F3-C9AB-4033-866A-DFA4F7DCAD2F}"/>
              </a:ext>
            </a:extLst>
          </p:cNvPr>
          <p:cNvSpPr txBox="1"/>
          <p:nvPr/>
        </p:nvSpPr>
        <p:spPr>
          <a:xfrm>
            <a:off x="453339" y="6969224"/>
            <a:ext cx="6000791" cy="649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관리자 인증을 신청한 뒤의 대기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 받기 전에 신청 취소할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센터에서 관리자 인증 요청을 승인 한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관리시스템을 이용할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6" name="모서리가 둥근 직사각형 6">
            <a:extLst>
              <a:ext uri="{FF2B5EF4-FFF2-40B4-BE49-F238E27FC236}">
                <a16:creationId xmlns:a16="http://schemas.microsoft.com/office/drawing/2014/main" id="{F1B39C27-458C-4889-8B91-E2D5E83ECD38}"/>
              </a:ext>
            </a:extLst>
          </p:cNvPr>
          <p:cNvSpPr>
            <a:spLocks noChangeAspect="1"/>
          </p:cNvSpPr>
          <p:nvPr/>
        </p:nvSpPr>
        <p:spPr>
          <a:xfrm>
            <a:off x="6445952" y="585312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503784" y="1478649"/>
            <a:ext cx="5845648" cy="4101455"/>
            <a:chOff x="536474" y="1568624"/>
            <a:chExt cx="5845648" cy="4101455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6474" y="1568624"/>
              <a:ext cx="5822911" cy="4101455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75307" y="2775282"/>
              <a:ext cx="2306815" cy="2883519"/>
            </a:xfrm>
            <a:prstGeom prst="rect">
              <a:avLst/>
            </a:prstGeom>
          </p:spPr>
        </p:pic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BED00989-FF9C-40B0-B77F-448F903BBD5E}"/>
              </a:ext>
            </a:extLst>
          </p:cNvPr>
          <p:cNvSpPr/>
          <p:nvPr/>
        </p:nvSpPr>
        <p:spPr>
          <a:xfrm>
            <a:off x="4075307" y="2789561"/>
            <a:ext cx="2285767" cy="288351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꺾인 연결선 9">
            <a:extLst>
              <a:ext uri="{FF2B5EF4-FFF2-40B4-BE49-F238E27FC236}">
                <a16:creationId xmlns:a16="http://schemas.microsoft.com/office/drawing/2014/main" id="{960A2559-C7F0-477D-8BD6-15A0DC5ADF98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5672211" y="5219059"/>
            <a:ext cx="316516" cy="122455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모서리가 둥근 직사각형 6">
            <a:extLst>
              <a:ext uri="{FF2B5EF4-FFF2-40B4-BE49-F238E27FC236}">
                <a16:creationId xmlns:a16="http://schemas.microsoft.com/office/drawing/2014/main" id="{9D3A3E82-53B4-4939-84DD-3F84E8702838}"/>
              </a:ext>
            </a:extLst>
          </p:cNvPr>
          <p:cNvSpPr>
            <a:spLocks noChangeAspect="1"/>
          </p:cNvSpPr>
          <p:nvPr/>
        </p:nvSpPr>
        <p:spPr>
          <a:xfrm>
            <a:off x="3823638" y="585312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7BBB2756-A0BB-42EE-8AF0-9EC513D4ABA2}"/>
              </a:ext>
            </a:extLst>
          </p:cNvPr>
          <p:cNvSpPr/>
          <p:nvPr/>
        </p:nvSpPr>
        <p:spPr>
          <a:xfrm>
            <a:off x="1992717" y="2792760"/>
            <a:ext cx="2013141" cy="287835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5" name="꺾인 연결선 9">
            <a:extLst>
              <a:ext uri="{FF2B5EF4-FFF2-40B4-BE49-F238E27FC236}">
                <a16:creationId xmlns:a16="http://schemas.microsoft.com/office/drawing/2014/main" id="{46BBA190-9479-43F2-8B85-08A36EE0F8C7}"/>
              </a:ext>
            </a:extLst>
          </p:cNvPr>
          <p:cNvCxnSpPr>
            <a:cxnSpLocks/>
            <a:stCxn id="33" idx="1"/>
            <a:endCxn id="34" idx="2"/>
          </p:cNvCxnSpPr>
          <p:nvPr/>
        </p:nvCxnSpPr>
        <p:spPr>
          <a:xfrm rot="10800000">
            <a:off x="2999288" y="5671112"/>
            <a:ext cx="824350" cy="308016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6" r="17070" b="32146"/>
          <a:stretch/>
        </p:blipFill>
        <p:spPr>
          <a:xfrm>
            <a:off x="281170" y="1597576"/>
            <a:ext cx="6291896" cy="6393199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회원가입 및 관리자인증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포털 홈페이지에서 관리자 페이지 접속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3661B3-268C-4613-98C7-2516C4FDF6FA}"/>
              </a:ext>
            </a:extLst>
          </p:cNvPr>
          <p:cNvSpPr txBox="1"/>
          <p:nvPr/>
        </p:nvSpPr>
        <p:spPr>
          <a:xfrm>
            <a:off x="261442" y="8364059"/>
            <a:ext cx="6215106" cy="54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관리자로 승인된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자원봉사포털 아이디로 로그인 시 상단영역에 관리자페이지 링크 메뉴가 보여지며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메뉴 클릭 시 관리자시스템 로그인 페이지로 이동</a:t>
            </a:r>
          </a:p>
        </p:txBody>
      </p:sp>
      <p:sp>
        <p:nvSpPr>
          <p:cNvPr id="19" name="모서리가 둥근 직사각형 14">
            <a:extLst>
              <a:ext uri="{FF2B5EF4-FFF2-40B4-BE49-F238E27FC236}">
                <a16:creationId xmlns:a16="http://schemas.microsoft.com/office/drawing/2014/main" id="{7B753A5F-E7AC-45E9-B895-505C8FC3112C}"/>
              </a:ext>
            </a:extLst>
          </p:cNvPr>
          <p:cNvSpPr>
            <a:spLocks noChangeAspect="1"/>
          </p:cNvSpPr>
          <p:nvPr/>
        </p:nvSpPr>
        <p:spPr>
          <a:xfrm>
            <a:off x="4653930" y="1836401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20" name="꺾인 연결선 12">
            <a:extLst>
              <a:ext uri="{FF2B5EF4-FFF2-40B4-BE49-F238E27FC236}">
                <a16:creationId xmlns:a16="http://schemas.microsoft.com/office/drawing/2014/main" id="{B73BA2E8-16C9-4F6F-B270-4D2060A0F847}"/>
              </a:ext>
            </a:extLst>
          </p:cNvPr>
          <p:cNvCxnSpPr>
            <a:cxnSpLocks/>
            <a:stCxn id="19" idx="3"/>
            <a:endCxn id="21" idx="2"/>
          </p:cNvCxnSpPr>
          <p:nvPr/>
        </p:nvCxnSpPr>
        <p:spPr>
          <a:xfrm flipV="1">
            <a:off x="4908158" y="1784624"/>
            <a:ext cx="183653" cy="1777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DCC0EF-964B-4441-B156-E66C10102D53}"/>
              </a:ext>
            </a:extLst>
          </p:cNvPr>
          <p:cNvSpPr/>
          <p:nvPr/>
        </p:nvSpPr>
        <p:spPr>
          <a:xfrm>
            <a:off x="4845137" y="1568624"/>
            <a:ext cx="493348" cy="21600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/>
          <a:srcRect l="-6464" t="1" r="1" b="-1"/>
          <a:stretch/>
        </p:blipFill>
        <p:spPr>
          <a:xfrm>
            <a:off x="1629594" y="1597576"/>
            <a:ext cx="655110" cy="19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A2A41BC6-1E61-47A8-9909-1A4C3DD68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32" y="4931122"/>
            <a:ext cx="6278924" cy="265978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D7DF8DF-6D88-4692-9B78-2C90399BC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32" y="1239336"/>
            <a:ext cx="6278924" cy="2659786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관리자시스템 로그인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공인인증서 로그인을 위한 프로그램 설치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9861" y="3944888"/>
            <a:ext cx="618176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공인인증서로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하기 위해 </a:t>
            </a:r>
            <a:r>
              <a:rPr lang="en-US" altLang="ko-KR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MagicLine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프로그램 설치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인터넷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익스플로러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사용을 위해 설치되는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Active-X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프로그램이 아니며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IE,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크롬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파이어폭스 등 다양한 브라우저에서 공인인증서 로그인이 가능하도록 하기 위한 프로그램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pic>
        <p:nvPicPr>
          <p:cNvPr id="28680" name="Picture 8"/>
          <p:cNvPicPr>
            <a:picLocks noChangeAspect="1" noChangeArrowheads="1"/>
          </p:cNvPicPr>
          <p:nvPr/>
        </p:nvPicPr>
        <p:blipFill rotWithShape="1">
          <a:blip r:embed="rId3"/>
          <a:srcRect l="18826" t="28636" r="32546" b="23621"/>
          <a:stretch/>
        </p:blipFill>
        <p:spPr bwMode="auto">
          <a:xfrm>
            <a:off x="1490334" y="6048863"/>
            <a:ext cx="3011029" cy="1779723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42" name="모서리가 둥근 직사각형 41"/>
          <p:cNvSpPr>
            <a:spLocks noChangeAspect="1"/>
          </p:cNvSpPr>
          <p:nvPr/>
        </p:nvSpPr>
        <p:spPr>
          <a:xfrm>
            <a:off x="1561773" y="5614009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5097" y="8101477"/>
            <a:ext cx="6181767" cy="78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 startAt="2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프로그램을 다운로드 하여 설치하거나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설치 창에서 바로 실행버튼을 클릭하여 프로그램을 설치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사용하는 브라우저에 최초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회 설치하면 향후 추가 설치 없이 인증서 로그인 기능 사용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cxnSp>
        <p:nvCxnSpPr>
          <p:cNvPr id="13" name="꺾인 연결선 12"/>
          <p:cNvCxnSpPr>
            <a:stCxn id="42" idx="3"/>
            <a:endCxn id="17" idx="0"/>
          </p:cNvCxnSpPr>
          <p:nvPr/>
        </p:nvCxnSpPr>
        <p:spPr>
          <a:xfrm>
            <a:off x="1816001" y="5740009"/>
            <a:ext cx="1179848" cy="263088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490334" y="6003097"/>
            <a:ext cx="3011029" cy="18254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Picture 7">
            <a:extLst>
              <a:ext uri="{FF2B5EF4-FFF2-40B4-BE49-F238E27FC236}">
                <a16:creationId xmlns:a16="http://schemas.microsoft.com/office/drawing/2014/main" id="{36A929FA-21BF-4ACF-817C-CA6D7A4B61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/>
          <a:srcRect l="17010" t="38310" r="32614" b="41267"/>
          <a:stretch/>
        </p:blipFill>
        <p:spPr bwMode="auto">
          <a:xfrm>
            <a:off x="1646406" y="2546654"/>
            <a:ext cx="2698883" cy="643194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22" name="모서리가 둥근 직사각형 38">
            <a:extLst>
              <a:ext uri="{FF2B5EF4-FFF2-40B4-BE49-F238E27FC236}">
                <a16:creationId xmlns:a16="http://schemas.microsoft.com/office/drawing/2014/main" id="{2D118D77-F8E9-4638-888C-2A862AEC6219}"/>
              </a:ext>
            </a:extLst>
          </p:cNvPr>
          <p:cNvSpPr>
            <a:spLocks noChangeAspect="1"/>
          </p:cNvSpPr>
          <p:nvPr/>
        </p:nvSpPr>
        <p:spPr>
          <a:xfrm>
            <a:off x="1378983" y="269573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788" y="1352600"/>
            <a:ext cx="6265278" cy="419053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2.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관리자시스템 로그인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9200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관리자시스템 공인인증서 로그인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7788" y="6984153"/>
            <a:ext cx="6000791" cy="789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공인인증서 버튼을 클릭하여 인증서 팝업화면이 나타나면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관리자 신청 시 등록한 인증서를 선택 후 비밀번호를 입력하고 확인버튼을 클릭하면 관리자시스템 메인 화면으로 이동</a:t>
            </a:r>
          </a:p>
        </p:txBody>
      </p:sp>
      <p:sp>
        <p:nvSpPr>
          <p:cNvPr id="37" name="모서리가 둥근 직사각형 36"/>
          <p:cNvSpPr>
            <a:spLocks noChangeAspect="1"/>
          </p:cNvSpPr>
          <p:nvPr/>
        </p:nvSpPr>
        <p:spPr>
          <a:xfrm>
            <a:off x="5263798" y="394488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3546" y="3620168"/>
            <a:ext cx="2389128" cy="2915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0" name="꺾인 연결선 12"/>
          <p:cNvCxnSpPr>
            <a:cxnSpLocks/>
            <a:endCxn id="28675" idx="3"/>
          </p:cNvCxnSpPr>
          <p:nvPr/>
        </p:nvCxnSpPr>
        <p:spPr>
          <a:xfrm rot="5400000">
            <a:off x="3947554" y="3796825"/>
            <a:ext cx="1295999" cy="1265758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98D9B09-1961-46EA-AE7D-AD50C93D91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192" y="1340725"/>
            <a:ext cx="6362366" cy="495808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2.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 관리자시스템</a:t>
            </a: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94142" y="729200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관리자시스템 </a:t>
            </a:r>
            <a:r>
              <a:rPr kumimoji="0" lang="ko-KR" altLang="en-US" sz="20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간편인증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로그인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7788" y="6059803"/>
            <a:ext cx="6000791" cy="54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간편인증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로그인 버튼을 클릭하여 인증 팝업 화면이 나타나면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인증 방법을 선택 후 개인정보를 입력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동의 사항에 체크하고 인증 요청 버튼을 클릭하면 인증 성공 후 로그인</a:t>
            </a:r>
          </a:p>
        </p:txBody>
      </p:sp>
      <p:sp>
        <p:nvSpPr>
          <p:cNvPr id="37" name="모서리가 둥근 직사각형 36"/>
          <p:cNvSpPr>
            <a:spLocks noChangeAspect="1"/>
          </p:cNvSpPr>
          <p:nvPr/>
        </p:nvSpPr>
        <p:spPr>
          <a:xfrm>
            <a:off x="4087920" y="252223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</a:p>
        </p:txBody>
      </p:sp>
      <p:cxnSp>
        <p:nvCxnSpPr>
          <p:cNvPr id="17" name="꺾인 연결선 12"/>
          <p:cNvCxnSpPr>
            <a:cxnSpLocks/>
          </p:cNvCxnSpPr>
          <p:nvPr/>
        </p:nvCxnSpPr>
        <p:spPr>
          <a:xfrm rot="10800000" flipV="1">
            <a:off x="3573810" y="2792760"/>
            <a:ext cx="504056" cy="5846"/>
          </a:xfrm>
          <a:prstGeom prst="bentConnector3">
            <a:avLst>
              <a:gd name="adj1" fmla="val -63687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/>
          <p:cNvSpPr/>
          <p:nvPr/>
        </p:nvSpPr>
        <p:spPr>
          <a:xfrm>
            <a:off x="4365898" y="2533966"/>
            <a:ext cx="2088232" cy="57790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E9FDBDB-77A9-4DBA-A4F7-AFB5F5B9B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96" y="1669515"/>
            <a:ext cx="2531338" cy="32834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7508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3-1. </a:t>
            </a:r>
            <a:r>
              <a:rPr kumimoji="0" lang="ko-KR" altLang="en-US" sz="18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간편인증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로그인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327911" y="8193360"/>
            <a:ext cx="6000791" cy="309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회원은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간편인증을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통해 본인인증 후 로그인 가능합니다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포털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r>
              <a:rPr lang="en-US" altLang="ko-KR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b="1" kern="0" spc="-50" dirty="0" err="1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간편인증</a:t>
            </a:r>
            <a:r>
              <a:rPr lang="ko-KR" altLang="en-US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· SNS </a:t>
            </a:r>
            <a:r>
              <a:rPr lang="ko-KR" altLang="en-US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r>
              <a:rPr lang="en-US" altLang="ko-KR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F70D89B5-E06F-4E2F-AA2E-85580E61D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92" y="1568624"/>
            <a:ext cx="6029960" cy="5844699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51740A18-D15D-455A-95B6-808502CEAAF9}"/>
              </a:ext>
            </a:extLst>
          </p:cNvPr>
          <p:cNvSpPr/>
          <p:nvPr/>
        </p:nvSpPr>
        <p:spPr>
          <a:xfrm>
            <a:off x="1839294" y="2918793"/>
            <a:ext cx="4326804" cy="72928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8" name="Shape 19">
            <a:extLst>
              <a:ext uri="{FF2B5EF4-FFF2-40B4-BE49-F238E27FC236}">
                <a16:creationId xmlns:a16="http://schemas.microsoft.com/office/drawing/2014/main" id="{9A6E322A-F5A8-4E07-ABC4-3BCC65985528}"/>
              </a:ext>
            </a:extLst>
          </p:cNvPr>
          <p:cNvCxnSpPr/>
          <p:nvPr/>
        </p:nvCxnSpPr>
        <p:spPr>
          <a:xfrm rot="10800000" flipV="1">
            <a:off x="1723934" y="2954791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모서리가 둥근 직사각형 18">
            <a:extLst>
              <a:ext uri="{FF2B5EF4-FFF2-40B4-BE49-F238E27FC236}">
                <a16:creationId xmlns:a16="http://schemas.microsoft.com/office/drawing/2014/main" id="{34E405EE-3041-4AA4-8297-4CF2AD3AE8EB}"/>
              </a:ext>
            </a:extLst>
          </p:cNvPr>
          <p:cNvSpPr>
            <a:spLocks noChangeAspect="1"/>
          </p:cNvSpPr>
          <p:nvPr/>
        </p:nvSpPr>
        <p:spPr>
          <a:xfrm>
            <a:off x="1637215" y="265678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EEDBBA30-71CC-4E6C-A53B-40298FC8C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837" y="3160067"/>
            <a:ext cx="1616327" cy="209659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683508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68BAF9B2-F2DC-449B-A5E0-9D321805D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92" y="1568624"/>
            <a:ext cx="6029960" cy="5844699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3-2. SNS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로그인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포털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r>
              <a:rPr lang="en-US" altLang="ko-KR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400" b="1" kern="0" spc="-50" dirty="0" err="1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간편인증</a:t>
            </a:r>
            <a:r>
              <a:rPr lang="ko-KR" altLang="en-US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· SNS </a:t>
            </a:r>
            <a:r>
              <a:rPr lang="ko-KR" altLang="en-US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r>
              <a:rPr lang="en-US" altLang="ko-KR" sz="14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453339" y="8268968"/>
            <a:ext cx="6000791" cy="54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하기 위해서는 웹에서 회원가입 및 기본 로그인 후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마이페이지에서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계정을 등록한 후에 이용하실 수 있습니다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845618" y="5680523"/>
            <a:ext cx="4302934" cy="1648741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>
            <a:spLocks noChangeAspect="1"/>
          </p:cNvSpPr>
          <p:nvPr/>
        </p:nvSpPr>
        <p:spPr>
          <a:xfrm>
            <a:off x="5911870" y="537780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1" name="Shape 19"/>
          <p:cNvCxnSpPr>
            <a:stCxn id="20" idx="1"/>
          </p:cNvCxnSpPr>
          <p:nvPr/>
        </p:nvCxnSpPr>
        <p:spPr>
          <a:xfrm rot="10800000" flipV="1">
            <a:off x="5681794" y="5503802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6512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481" y="1434807"/>
            <a:ext cx="6468930" cy="4846062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2-5.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자원봉사포털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SNS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로그인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441091" y="6681192"/>
            <a:ext cx="6000791" cy="112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 후 연동하기를 희망하는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를 선택하면 팝업 창을 통해 로그인 화면이 생성됩니다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해당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로그인을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하면 연동이 완료 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 (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모바일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SNS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이용을 위해서는 웹에서 먼저 연동을 한 뒤 이용하실 수 있습니다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846"/>
          <a:stretch/>
        </p:blipFill>
        <p:spPr>
          <a:xfrm>
            <a:off x="4526863" y="1916289"/>
            <a:ext cx="2071283" cy="1659927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4526862" y="1916289"/>
            <a:ext cx="2071283" cy="172819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>
            <a:spLocks noChangeAspect="1"/>
          </p:cNvSpPr>
          <p:nvPr/>
        </p:nvSpPr>
        <p:spPr>
          <a:xfrm>
            <a:off x="6107605" y="156862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6" name="Shape 19"/>
          <p:cNvCxnSpPr>
            <a:stCxn id="15" idx="1"/>
          </p:cNvCxnSpPr>
          <p:nvPr/>
        </p:nvCxnSpPr>
        <p:spPr>
          <a:xfrm rot="10800000" flipV="1">
            <a:off x="5877529" y="1694623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직사각형 16"/>
          <p:cNvSpPr/>
          <p:nvPr/>
        </p:nvSpPr>
        <p:spPr>
          <a:xfrm>
            <a:off x="1629594" y="4102468"/>
            <a:ext cx="4812288" cy="157061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>
            <a:spLocks noChangeAspect="1"/>
          </p:cNvSpPr>
          <p:nvPr/>
        </p:nvSpPr>
        <p:spPr>
          <a:xfrm>
            <a:off x="5457746" y="380087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9" name="Shape 19"/>
          <p:cNvCxnSpPr>
            <a:stCxn id="18" idx="1"/>
          </p:cNvCxnSpPr>
          <p:nvPr/>
        </p:nvCxnSpPr>
        <p:spPr>
          <a:xfrm rot="10800000" flipV="1">
            <a:off x="5227670" y="3926871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로그인</a:t>
            </a:r>
            <a:endParaRPr lang="en-US" altLang="ko-KR" sz="14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87438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4B3157D-EF16-452C-9D2D-D17E50077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2" y="2238356"/>
            <a:ext cx="6175168" cy="3909298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4.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메인페이지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2137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4-1. </a:t>
            </a:r>
            <a:r>
              <a:rPr kumimoji="0" lang="ko-KR" altLang="en-US" sz="20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수요처관리자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메인페이지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33374" y="1268671"/>
            <a:ext cx="6192839" cy="826809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로그인 후 이동하는 첫 페이지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나의 업무 영역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 err="1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수요처현황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 err="1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마이페이지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공지사항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봉사신청 접수대기 목록으로 구성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39687" y="6453198"/>
            <a:ext cx="6193840" cy="256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나의 업무건수 카운트 영역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새로 고침 버튼 클릭 시 업무건수 카운트 갱신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봉사신청접수대기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승인상태의 일반봉사활동 중 신청자가 있는 봉사활동 건수 카운트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활동반려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등록한 자원봉사활동의 반려 건수 카운트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최근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주일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실적반려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승인요청 실적의 반려건수 카운트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최근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주일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 현황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당해년도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등록현황 게시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마이페이지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 관리자 등록정보 게시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공지사항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시스템 관리자가 등록한 공지사항 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제목 클릭 시 게시물 상세내용 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팝업으로 제공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봉사신청 접수대기 상세 목록 게시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모서리가 둥근 직사각형 26"/>
          <p:cNvSpPr>
            <a:spLocks noChangeAspect="1"/>
          </p:cNvSpPr>
          <p:nvPr/>
        </p:nvSpPr>
        <p:spPr>
          <a:xfrm>
            <a:off x="3390255" y="259554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589983" y="2915624"/>
            <a:ext cx="2428892" cy="150019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Shape 30"/>
          <p:cNvCxnSpPr>
            <a:cxnSpLocks/>
            <a:endCxn id="28" idx="0"/>
          </p:cNvCxnSpPr>
          <p:nvPr/>
        </p:nvCxnSpPr>
        <p:spPr>
          <a:xfrm rot="10800000" flipV="1">
            <a:off x="2804429" y="2755872"/>
            <a:ext cx="500066" cy="159752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4018875" y="4701242"/>
            <a:ext cx="2428892" cy="144641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32"/>
          <p:cNvSpPr>
            <a:spLocks noChangeAspect="1"/>
          </p:cNvSpPr>
          <p:nvPr/>
        </p:nvSpPr>
        <p:spPr>
          <a:xfrm>
            <a:off x="5764911" y="439167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5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34" name="Shape 33"/>
          <p:cNvCxnSpPr>
            <a:stCxn id="33" idx="1"/>
          </p:cNvCxnSpPr>
          <p:nvPr/>
        </p:nvCxnSpPr>
        <p:spPr>
          <a:xfrm rot="10800000" flipV="1">
            <a:off x="5264845" y="4517676"/>
            <a:ext cx="500066" cy="159753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/>
          <p:cNvSpPr/>
          <p:nvPr/>
        </p:nvSpPr>
        <p:spPr>
          <a:xfrm>
            <a:off x="4090313" y="2963250"/>
            <a:ext cx="2325555" cy="145257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모서리가 둥근 직사각형 35"/>
          <p:cNvSpPr>
            <a:spLocks noChangeAspect="1"/>
          </p:cNvSpPr>
          <p:nvPr/>
        </p:nvSpPr>
        <p:spPr>
          <a:xfrm>
            <a:off x="5922109" y="259078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37" name="Shape 36"/>
          <p:cNvCxnSpPr>
            <a:cxnSpLocks/>
          </p:cNvCxnSpPr>
          <p:nvPr/>
        </p:nvCxnSpPr>
        <p:spPr>
          <a:xfrm rot="10800000" flipV="1">
            <a:off x="5336283" y="2751109"/>
            <a:ext cx="500066" cy="159753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1589983" y="4696481"/>
            <a:ext cx="2357454" cy="14137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모서리가 둥근 직사각형 38"/>
          <p:cNvSpPr>
            <a:spLocks noChangeAspect="1"/>
          </p:cNvSpPr>
          <p:nvPr/>
        </p:nvSpPr>
        <p:spPr>
          <a:xfrm>
            <a:off x="3264581" y="438691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4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54" name="Shape 53"/>
          <p:cNvCxnSpPr>
            <a:stCxn id="39" idx="1"/>
          </p:cNvCxnSpPr>
          <p:nvPr/>
        </p:nvCxnSpPr>
        <p:spPr>
          <a:xfrm rot="10800000" flipV="1">
            <a:off x="2764515" y="4512915"/>
            <a:ext cx="500066" cy="159753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모서리가 둥근 직사각형 54"/>
          <p:cNvSpPr>
            <a:spLocks noChangeAspect="1"/>
          </p:cNvSpPr>
          <p:nvPr/>
        </p:nvSpPr>
        <p:spPr>
          <a:xfrm>
            <a:off x="396026" y="3932901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272200" y="2742268"/>
            <a:ext cx="1143008" cy="110966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7" name="Shape 56"/>
          <p:cNvCxnSpPr>
            <a:stCxn id="55" idx="3"/>
          </p:cNvCxnSpPr>
          <p:nvPr/>
        </p:nvCxnSpPr>
        <p:spPr>
          <a:xfrm flipV="1">
            <a:off x="650254" y="3851938"/>
            <a:ext cx="326801" cy="206963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E8D5370-524F-4CE4-8AF2-FE0DDD2909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86" y="1622639"/>
            <a:ext cx="6428415" cy="533187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봉사기관 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910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5-1.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봉사기관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수요처정보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/>
          <a:srcRect l="92700" t="95294" b="35"/>
          <a:stretch/>
        </p:blipFill>
        <p:spPr bwMode="auto">
          <a:xfrm>
            <a:off x="6291166" y="7005255"/>
            <a:ext cx="450996" cy="250088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35" name="TextBox 34"/>
          <p:cNvSpPr txBox="1"/>
          <p:nvPr/>
        </p:nvSpPr>
        <p:spPr>
          <a:xfrm>
            <a:off x="357960" y="7159870"/>
            <a:ext cx="6215106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수요처정보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탭에서 소속 수요처의 상세정보 확인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 상세정보 수정 후 저장버튼을 클릭하여 변경내용 저장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수요처명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변경이 필요한 경우 소속 자원봉사센터로 요청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모서리가 둥근 직사각형 35"/>
          <p:cNvSpPr>
            <a:spLocks noChangeAspect="1"/>
          </p:cNvSpPr>
          <p:nvPr/>
        </p:nvSpPr>
        <p:spPr>
          <a:xfrm>
            <a:off x="1781630" y="135260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7" name="Shape 19"/>
          <p:cNvCxnSpPr>
            <a:stCxn id="36" idx="1"/>
            <a:endCxn id="38" idx="0"/>
          </p:cNvCxnSpPr>
          <p:nvPr/>
        </p:nvCxnSpPr>
        <p:spPr>
          <a:xfrm rot="10800000" flipV="1">
            <a:off x="521374" y="1478599"/>
            <a:ext cx="1260257" cy="145465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직사각형 37"/>
          <p:cNvSpPr/>
          <p:nvPr/>
        </p:nvSpPr>
        <p:spPr>
          <a:xfrm>
            <a:off x="221333" y="1624065"/>
            <a:ext cx="600079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모서리가 둥근 직사각형 39"/>
          <p:cNvSpPr>
            <a:spLocks noChangeAspect="1"/>
          </p:cNvSpPr>
          <p:nvPr/>
        </p:nvSpPr>
        <p:spPr>
          <a:xfrm>
            <a:off x="5830110" y="694803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1" name="Shape 19"/>
          <p:cNvCxnSpPr>
            <a:cxnSpLocks/>
            <a:stCxn id="40" idx="0"/>
            <a:endCxn id="42" idx="0"/>
          </p:cNvCxnSpPr>
          <p:nvPr/>
        </p:nvCxnSpPr>
        <p:spPr>
          <a:xfrm rot="16200000" flipH="1">
            <a:off x="6204997" y="6700264"/>
            <a:ext cx="59132" cy="554678"/>
          </a:xfrm>
          <a:prstGeom prst="bentConnector3">
            <a:avLst>
              <a:gd name="adj1" fmla="val -177188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직사각형 41"/>
          <p:cNvSpPr/>
          <p:nvPr/>
        </p:nvSpPr>
        <p:spPr>
          <a:xfrm>
            <a:off x="6291166" y="7007169"/>
            <a:ext cx="441471" cy="25008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그림 25">
            <a:extLst>
              <a:ext uri="{FF2B5EF4-FFF2-40B4-BE49-F238E27FC236}">
                <a16:creationId xmlns:a16="http://schemas.microsoft.com/office/drawing/2014/main" id="{C763CB2E-06E4-4FD8-93FE-B57EBD6CF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72" y="1424608"/>
            <a:ext cx="6374182" cy="2046187"/>
          </a:xfrm>
          <a:prstGeom prst="rect">
            <a:avLst/>
          </a:prstGeom>
          <a:ln w="6350">
            <a:solidFill>
              <a:schemeClr val="bg1">
                <a:lumMod val="75000"/>
              </a:schemeClr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5.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봉사기관 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910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5-2.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봉사기관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수요처관리자</a:t>
            </a:r>
            <a:endParaRPr kumimoji="0" lang="ko-KR" altLang="en-US" sz="20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9434" y="3955906"/>
            <a:ext cx="6215106" cy="88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수요처관리자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탭에서 소속 수요처의 관리자 목록확인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왼쪽의 체크박스를 선택하고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담당자로 지정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버튼 클릭 시 선택 된 관리자는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포털의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봉사안내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 수요기관정보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에  담당자명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담당자연락처가 노출된다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30" name="모서리가 둥근 직사각형 29"/>
          <p:cNvSpPr>
            <a:spLocks noChangeAspect="1"/>
          </p:cNvSpPr>
          <p:nvPr/>
        </p:nvSpPr>
        <p:spPr>
          <a:xfrm>
            <a:off x="1833470" y="167293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1" name="Shape 19"/>
          <p:cNvCxnSpPr>
            <a:cxnSpLocks/>
            <a:endCxn id="32" idx="0"/>
          </p:cNvCxnSpPr>
          <p:nvPr/>
        </p:nvCxnSpPr>
        <p:spPr>
          <a:xfrm rot="10800000" flipV="1">
            <a:off x="1337849" y="1754466"/>
            <a:ext cx="439344" cy="159752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959849" y="1914218"/>
            <a:ext cx="756000" cy="27229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29">
            <a:extLst>
              <a:ext uri="{FF2B5EF4-FFF2-40B4-BE49-F238E27FC236}">
                <a16:creationId xmlns:a16="http://schemas.microsoft.com/office/drawing/2014/main" id="{4DCE7960-04EE-4F80-A889-5E770A249470}"/>
              </a:ext>
            </a:extLst>
          </p:cNvPr>
          <p:cNvSpPr>
            <a:spLocks noChangeAspect="1"/>
          </p:cNvSpPr>
          <p:nvPr/>
        </p:nvSpPr>
        <p:spPr>
          <a:xfrm>
            <a:off x="6417067" y="347079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11" name="Shape 19">
            <a:extLst>
              <a:ext uri="{FF2B5EF4-FFF2-40B4-BE49-F238E27FC236}">
                <a16:creationId xmlns:a16="http://schemas.microsoft.com/office/drawing/2014/main" id="{E6F0D544-AEC8-4CA9-82C9-F9664F22E725}"/>
              </a:ext>
            </a:extLst>
          </p:cNvPr>
          <p:cNvCxnSpPr>
            <a:cxnSpLocks/>
            <a:stCxn id="10" idx="1"/>
          </p:cNvCxnSpPr>
          <p:nvPr/>
        </p:nvCxnSpPr>
        <p:spPr>
          <a:xfrm rot="10800000">
            <a:off x="6252519" y="3440975"/>
            <a:ext cx="164548" cy="155821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5A4EC80-97C8-4921-B494-AA6CD8D5F35E}"/>
              </a:ext>
            </a:extLst>
          </p:cNvPr>
          <p:cNvSpPr/>
          <p:nvPr/>
        </p:nvSpPr>
        <p:spPr>
          <a:xfrm>
            <a:off x="5995342" y="3191312"/>
            <a:ext cx="656087" cy="25200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523BB8C-46E9-4263-A2EB-B8EA81FEB6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52" y="2292891"/>
            <a:ext cx="6337377" cy="85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77940" y="2239302"/>
            <a:ext cx="6314113" cy="2503199"/>
            <a:chOff x="377940" y="2239302"/>
            <a:chExt cx="6314113" cy="2503199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292DD0C9-ECA3-4096-BC1F-EA1A2AB00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7940" y="2239302"/>
              <a:ext cx="6314113" cy="2503199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7578" y="2665569"/>
              <a:ext cx="5112568" cy="414414"/>
            </a:xfrm>
            <a:prstGeom prst="rect">
              <a:avLst/>
            </a:prstGeom>
          </p:spPr>
        </p:pic>
      </p:grpSp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조회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목록 화면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33374" y="1284059"/>
            <a:ext cx="6239691" cy="671517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수요처가 등록한 일반 자원봉사 활동을 조회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조회된 활동 자원봉사자 배치 및 실적등록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960" y="5209639"/>
            <a:ext cx="6143668" cy="2003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자원봉사 활동명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활동유형 등 검색조건 입력 후 해당 센터 별 자원봉사 활동 조회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 상단의 항목 타이틀 클릭 시 항목별 오름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내림차순 정렬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수요처명이나 활동명을 클릭하여 자원봉사 활동 상세페이지로 이동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추가버튼 클릭 시 신규 자원봉사 활동 등록페이지로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 좌측의 라디오버튼 선택 후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버튼을 클릭 하여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승인된 자원봉사 활동만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18" name="모서리가 둥근 직사각형 11">
            <a:extLst>
              <a:ext uri="{FF2B5EF4-FFF2-40B4-BE49-F238E27FC236}">
                <a16:creationId xmlns:a16="http://schemas.microsoft.com/office/drawing/2014/main" id="{99B7C16A-698C-4FE3-BE4B-0862505EC916}"/>
              </a:ext>
            </a:extLst>
          </p:cNvPr>
          <p:cNvSpPr>
            <a:spLocks noChangeAspect="1"/>
          </p:cNvSpPr>
          <p:nvPr/>
        </p:nvSpPr>
        <p:spPr>
          <a:xfrm>
            <a:off x="284709" y="240390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9" name="모서리가 둥근 직사각형 12">
            <a:extLst>
              <a:ext uri="{FF2B5EF4-FFF2-40B4-BE49-F238E27FC236}">
                <a16:creationId xmlns:a16="http://schemas.microsoft.com/office/drawing/2014/main" id="{20957A40-885D-4E64-AB73-5E6D8A788B3B}"/>
              </a:ext>
            </a:extLst>
          </p:cNvPr>
          <p:cNvSpPr>
            <a:spLocks noChangeAspect="1"/>
          </p:cNvSpPr>
          <p:nvPr/>
        </p:nvSpPr>
        <p:spPr>
          <a:xfrm>
            <a:off x="122781" y="340732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F8EAE8E-3E77-45F9-A1F8-7A48554F4192}"/>
              </a:ext>
            </a:extLst>
          </p:cNvPr>
          <p:cNvSpPr/>
          <p:nvPr/>
        </p:nvSpPr>
        <p:spPr>
          <a:xfrm>
            <a:off x="1410720" y="3743364"/>
            <a:ext cx="2000264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21">
            <a:extLst>
              <a:ext uri="{FF2B5EF4-FFF2-40B4-BE49-F238E27FC236}">
                <a16:creationId xmlns:a16="http://schemas.microsoft.com/office/drawing/2014/main" id="{7B6A6636-6E4F-4FAA-92E1-30E6596930C2}"/>
              </a:ext>
            </a:extLst>
          </p:cNvPr>
          <p:cNvSpPr>
            <a:spLocks noChangeAspect="1"/>
          </p:cNvSpPr>
          <p:nvPr/>
        </p:nvSpPr>
        <p:spPr>
          <a:xfrm>
            <a:off x="1053530" y="402435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5AED47E-FA04-409C-9FA7-C14DEE1BFB82}"/>
              </a:ext>
            </a:extLst>
          </p:cNvPr>
          <p:cNvSpPr/>
          <p:nvPr/>
        </p:nvSpPr>
        <p:spPr>
          <a:xfrm>
            <a:off x="429397" y="2524108"/>
            <a:ext cx="6262655" cy="71438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13F597-AEE6-4DC1-89F5-EC4733A68325}"/>
              </a:ext>
            </a:extLst>
          </p:cNvPr>
          <p:cNvSpPr/>
          <p:nvPr/>
        </p:nvSpPr>
        <p:spPr>
          <a:xfrm>
            <a:off x="429396" y="3411674"/>
            <a:ext cx="6262655" cy="24765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4" name="Shape 19">
            <a:extLst>
              <a:ext uri="{FF2B5EF4-FFF2-40B4-BE49-F238E27FC236}">
                <a16:creationId xmlns:a16="http://schemas.microsoft.com/office/drawing/2014/main" id="{8BA5F07F-A7F0-4CA3-9B55-8B98F3F9D15A}"/>
              </a:ext>
            </a:extLst>
          </p:cNvPr>
          <p:cNvCxnSpPr>
            <a:stCxn id="19" idx="0"/>
          </p:cNvCxnSpPr>
          <p:nvPr/>
        </p:nvCxnSpPr>
        <p:spPr>
          <a:xfrm rot="5400000" flipH="1" flipV="1">
            <a:off x="545872" y="3110933"/>
            <a:ext cx="414" cy="592368"/>
          </a:xfrm>
          <a:prstGeom prst="bentConnector3">
            <a:avLst>
              <a:gd name="adj1" fmla="val 32310145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hape 19">
            <a:extLst>
              <a:ext uri="{FF2B5EF4-FFF2-40B4-BE49-F238E27FC236}">
                <a16:creationId xmlns:a16="http://schemas.microsoft.com/office/drawing/2014/main" id="{510E4E98-062C-4209-9ABD-116D07F159E9}"/>
              </a:ext>
            </a:extLst>
          </p:cNvPr>
          <p:cNvCxnSpPr>
            <a:stCxn id="21" idx="3"/>
            <a:endCxn id="20" idx="2"/>
          </p:cNvCxnSpPr>
          <p:nvPr/>
        </p:nvCxnSpPr>
        <p:spPr>
          <a:xfrm flipV="1">
            <a:off x="1307758" y="3986253"/>
            <a:ext cx="1103094" cy="164100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모서리가 둥근 직사각형 32">
            <a:extLst>
              <a:ext uri="{FF2B5EF4-FFF2-40B4-BE49-F238E27FC236}">
                <a16:creationId xmlns:a16="http://schemas.microsoft.com/office/drawing/2014/main" id="{ED6E333D-FB38-4D93-A0A8-4D1C27A78B7D}"/>
              </a:ext>
            </a:extLst>
          </p:cNvPr>
          <p:cNvSpPr>
            <a:spLocks noChangeAspect="1"/>
          </p:cNvSpPr>
          <p:nvPr/>
        </p:nvSpPr>
        <p:spPr>
          <a:xfrm>
            <a:off x="5203751" y="450002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4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13A14BB-5E3D-4C5A-B73A-446E478338A4}"/>
              </a:ext>
            </a:extLst>
          </p:cNvPr>
          <p:cNvSpPr/>
          <p:nvPr/>
        </p:nvSpPr>
        <p:spPr>
          <a:xfrm>
            <a:off x="5489503" y="4518662"/>
            <a:ext cx="1285884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B3C5480F-E8C8-4479-9F85-D340E2AA8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322" y="1385537"/>
            <a:ext cx="5344917" cy="575231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456"/>
          <a:stretch/>
        </p:blipFill>
        <p:spPr>
          <a:xfrm>
            <a:off x="211331" y="1707959"/>
            <a:ext cx="1135124" cy="479646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3450" y="7060945"/>
            <a:ext cx="6143668" cy="1780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수요처명은 자동으로 입력 됨</a:t>
            </a:r>
            <a:endParaRPr lang="en-US" altLang="ko-KR" sz="11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시간인증</a:t>
            </a:r>
            <a:r>
              <a:rPr lang="en-US" altLang="ko-KR" sz="1100" b="0" dirty="0">
                <a:solidFill>
                  <a:schemeClr val="tx1"/>
                </a:solidFill>
              </a:rPr>
              <a:t>,</a:t>
            </a:r>
            <a:r>
              <a:rPr lang="ko-KR" altLang="en-US" sz="1100" b="0" dirty="0">
                <a:solidFill>
                  <a:schemeClr val="tx1"/>
                </a:solidFill>
              </a:rPr>
              <a:t>활동인증 중 </a:t>
            </a:r>
            <a:r>
              <a:rPr lang="ko-KR" altLang="en-US" sz="1100" b="0" dirty="0" err="1">
                <a:solidFill>
                  <a:schemeClr val="tx1"/>
                </a:solidFill>
              </a:rPr>
              <a:t>선택시</a:t>
            </a:r>
            <a:r>
              <a:rPr lang="ko-KR" altLang="en-US" sz="1100" b="0" dirty="0">
                <a:solidFill>
                  <a:schemeClr val="tx1"/>
                </a:solidFill>
              </a:rPr>
              <a:t> 온라인봉사</a:t>
            </a:r>
            <a:r>
              <a:rPr lang="en-US" altLang="ko-KR" sz="1100" b="0" dirty="0">
                <a:solidFill>
                  <a:schemeClr val="tx1"/>
                </a:solidFill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</a:rPr>
              <a:t>오프라인 봉사로 구분할 수 있음</a:t>
            </a:r>
            <a:r>
              <a:rPr lang="en-US" altLang="ko-KR" sz="1100" b="0" dirty="0">
                <a:solidFill>
                  <a:schemeClr val="tx1"/>
                </a:solidFill>
              </a:rPr>
              <a:t>.</a:t>
            </a: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요일선택 버튼 클릭 시 팝업창의 캘린더 화면에서 봉사요일</a:t>
            </a:r>
            <a:r>
              <a:rPr lang="en-US" altLang="ko-KR" sz="1100" b="0" dirty="0">
                <a:solidFill>
                  <a:schemeClr val="tx1"/>
                </a:solidFill>
              </a:rPr>
              <a:t>/</a:t>
            </a:r>
            <a:r>
              <a:rPr lang="ko-KR" altLang="en-US" sz="1100" b="0" dirty="0">
                <a:solidFill>
                  <a:schemeClr val="tx1"/>
                </a:solidFill>
              </a:rPr>
              <a:t>날짜 지정</a:t>
            </a:r>
            <a:endParaRPr lang="en-US" altLang="ko-KR" sz="11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파일 첨부기능</a:t>
            </a:r>
            <a:endParaRPr lang="en-US" altLang="ko-KR" sz="11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봉사자 유형 </a:t>
            </a:r>
            <a:r>
              <a:rPr lang="en-US" altLang="ko-KR" sz="1100" b="0" dirty="0">
                <a:solidFill>
                  <a:schemeClr val="tx1"/>
                </a:solidFill>
              </a:rPr>
              <a:t>:  </a:t>
            </a:r>
            <a:r>
              <a:rPr lang="ko-KR" altLang="en-US" sz="1100" b="0" dirty="0">
                <a:solidFill>
                  <a:schemeClr val="tx1"/>
                </a:solidFill>
              </a:rPr>
              <a:t>성인</a:t>
            </a:r>
            <a:r>
              <a:rPr lang="en-US" altLang="ko-KR" sz="1100" b="0" dirty="0">
                <a:solidFill>
                  <a:schemeClr val="tx1"/>
                </a:solidFill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</a:rPr>
              <a:t>청소년 선택 시 </a:t>
            </a:r>
            <a:r>
              <a:rPr lang="en-US" altLang="ko-KR" sz="1100" b="0" dirty="0">
                <a:solidFill>
                  <a:schemeClr val="tx1"/>
                </a:solidFill>
              </a:rPr>
              <a:t>1365</a:t>
            </a:r>
            <a:r>
              <a:rPr lang="ko-KR" altLang="en-US" sz="1100" b="0" dirty="0">
                <a:solidFill>
                  <a:schemeClr val="tx1"/>
                </a:solidFill>
              </a:rPr>
              <a:t>포털 홈페이지의 개인참여 메뉴로</a:t>
            </a:r>
            <a:r>
              <a:rPr lang="en-US" altLang="ko-KR" sz="1100" b="0" dirty="0">
                <a:solidFill>
                  <a:schemeClr val="tx1"/>
                </a:solidFill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</a:rPr>
              <a:t>기업 선택 시 기업참여 메뉴로 게시됨 </a:t>
            </a:r>
            <a:r>
              <a:rPr lang="en-US" altLang="ko-KR" sz="1100" b="0" dirty="0">
                <a:solidFill>
                  <a:schemeClr val="tx1"/>
                </a:solidFill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</a:rPr>
              <a:t>같이 체크된 경우 두 메뉴에 모두 게시</a:t>
            </a:r>
            <a:r>
              <a:rPr lang="en-US" altLang="ko-KR" sz="1100" b="0" dirty="0">
                <a:solidFill>
                  <a:schemeClr val="tx1"/>
                </a:solidFill>
              </a:rPr>
              <a:t>)</a:t>
            </a: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특이사항 항목명을 관리자메모로 변경 </a:t>
            </a:r>
            <a:r>
              <a:rPr lang="en-US" altLang="ko-KR" sz="1100" b="0" dirty="0">
                <a:solidFill>
                  <a:schemeClr val="tx1"/>
                </a:solidFill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</a:rPr>
              <a:t>입력한 내용은 </a:t>
            </a:r>
            <a:r>
              <a:rPr lang="ko-KR" altLang="en-US" sz="1100" b="0" dirty="0" err="1">
                <a:solidFill>
                  <a:schemeClr val="tx1"/>
                </a:solidFill>
              </a:rPr>
              <a:t>포털에</a:t>
            </a:r>
            <a:r>
              <a:rPr lang="ko-KR" altLang="en-US" sz="1100" b="0" dirty="0">
                <a:solidFill>
                  <a:schemeClr val="tx1"/>
                </a:solidFill>
              </a:rPr>
              <a:t> 게시되지 않음</a:t>
            </a:r>
            <a:r>
              <a:rPr lang="en-US" altLang="ko-KR" sz="1100" b="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4" name="직사각형 33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신규활동 등록화면</a:t>
            </a:r>
          </a:p>
        </p:txBody>
      </p:sp>
      <p:sp>
        <p:nvSpPr>
          <p:cNvPr id="35" name="모서리가 둥근 직사각형 34"/>
          <p:cNvSpPr>
            <a:spLocks noChangeAspect="1"/>
          </p:cNvSpPr>
          <p:nvPr/>
        </p:nvSpPr>
        <p:spPr>
          <a:xfrm>
            <a:off x="5479822" y="142460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6" name="Shape 19"/>
          <p:cNvCxnSpPr>
            <a:stCxn id="35" idx="1"/>
            <a:endCxn id="37" idx="0"/>
          </p:cNvCxnSpPr>
          <p:nvPr/>
        </p:nvCxnSpPr>
        <p:spPr>
          <a:xfrm rot="10800000" flipV="1">
            <a:off x="4622566" y="1550608"/>
            <a:ext cx="857256" cy="159752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3908186" y="1710360"/>
            <a:ext cx="1428760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>
            <a:spLocks noChangeAspect="1"/>
          </p:cNvSpPr>
          <p:nvPr/>
        </p:nvSpPr>
        <p:spPr>
          <a:xfrm>
            <a:off x="3086579" y="149872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9" name="Shape 19"/>
          <p:cNvCxnSpPr>
            <a:cxnSpLocks/>
            <a:stCxn id="38" idx="1"/>
            <a:endCxn id="40" idx="0"/>
          </p:cNvCxnSpPr>
          <p:nvPr/>
        </p:nvCxnSpPr>
        <p:spPr>
          <a:xfrm rot="10800000" flipV="1">
            <a:off x="2538107" y="1624726"/>
            <a:ext cx="548472" cy="30393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1989634" y="1928664"/>
            <a:ext cx="1096945" cy="1384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모서리가 둥근 직사각형 40"/>
          <p:cNvSpPr>
            <a:spLocks noChangeAspect="1"/>
          </p:cNvSpPr>
          <p:nvPr/>
        </p:nvSpPr>
        <p:spPr>
          <a:xfrm>
            <a:off x="4956122" y="3084259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2" name="Shape 19"/>
          <p:cNvCxnSpPr>
            <a:stCxn id="41" idx="1"/>
            <a:endCxn id="43" idx="3"/>
          </p:cNvCxnSpPr>
          <p:nvPr/>
        </p:nvCxnSpPr>
        <p:spPr>
          <a:xfrm rot="10800000">
            <a:off x="4560832" y="3140995"/>
            <a:ext cx="395290" cy="69264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1917626" y="2864768"/>
            <a:ext cx="2643206" cy="55245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모서리가 둥근 직사각형 43"/>
          <p:cNvSpPr>
            <a:spLocks noChangeAspect="1"/>
          </p:cNvSpPr>
          <p:nvPr/>
        </p:nvSpPr>
        <p:spPr>
          <a:xfrm>
            <a:off x="3336641" y="252171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5" name="Shape 19"/>
          <p:cNvCxnSpPr>
            <a:stCxn id="44" idx="1"/>
            <a:endCxn id="46" idx="3"/>
          </p:cNvCxnSpPr>
          <p:nvPr/>
        </p:nvCxnSpPr>
        <p:spPr>
          <a:xfrm rot="10800000">
            <a:off x="3164889" y="2625014"/>
            <a:ext cx="171752" cy="22696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1980109" y="2546570"/>
            <a:ext cx="1184780" cy="15688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/>
          <p:cNvSpPr/>
          <p:nvPr/>
        </p:nvSpPr>
        <p:spPr>
          <a:xfrm>
            <a:off x="1961793" y="5348658"/>
            <a:ext cx="1285884" cy="2524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모서리가 둥근 직사각형 47"/>
          <p:cNvSpPr>
            <a:spLocks noChangeAspect="1"/>
          </p:cNvSpPr>
          <p:nvPr/>
        </p:nvSpPr>
        <p:spPr>
          <a:xfrm>
            <a:off x="3136325" y="522524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413570" y="6152127"/>
            <a:ext cx="5159496" cy="6010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모서리가 둥근 직사각형 49"/>
          <p:cNvSpPr>
            <a:spLocks noChangeAspect="1"/>
          </p:cNvSpPr>
          <p:nvPr/>
        </p:nvSpPr>
        <p:spPr>
          <a:xfrm>
            <a:off x="6222890" y="602612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6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F1B1556-7DAD-4701-B4F5-E39D1E1C09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843" y="5385049"/>
            <a:ext cx="787851" cy="15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b="1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상세 화면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(QR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코드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kumimoji="0" lang="ko-KR" altLang="en-US" sz="20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82" y="1305697"/>
            <a:ext cx="5400600" cy="3314931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48435" y="5495929"/>
            <a:ext cx="6143668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등록요청 자원봉사 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수정버튼 클릭 시 등록한 자원봉사 활동 정보 수정페이지로 이동 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</a:rPr>
              <a:t>승인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반려 버튼을 클릭하여 신청한 반복활동 승인</a:t>
            </a:r>
            <a:r>
              <a:rPr lang="en-US" altLang="ko-KR" sz="1200" b="0" dirty="0">
                <a:solidFill>
                  <a:schemeClr val="tx1"/>
                </a:solidFill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</a:rPr>
              <a:t>반려 처리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  (</a:t>
            </a:r>
            <a:r>
              <a:rPr lang="ko-KR" altLang="en-US" sz="1200" b="0" dirty="0">
                <a:solidFill>
                  <a:schemeClr val="tx1"/>
                </a:solidFill>
              </a:rPr>
              <a:t>반려처리 시 반려사유 입력 필수</a:t>
            </a:r>
            <a:r>
              <a:rPr lang="en-US" altLang="ko-KR" sz="1200" b="0" dirty="0">
                <a:solidFill>
                  <a:schemeClr val="tx1"/>
                </a:solidFill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승인된 자원봉사 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 클릭 시 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수정버튼 클릭 시 등록한 자원봉사 활동 정보 수정페이지로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수정가능 항목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활동제목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봉사내용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봉사활동 마감일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모집마감일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모집인원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첨부파일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링크공유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봉사자 유형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봉사대상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포탈 공개여부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 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오타 등의 수정만 권고하며 봉사내용이나 제목이 바뀔 시 신청한 자원봉사자에게 수정사항을 안내함</a:t>
            </a:r>
            <a:r>
              <a:rPr lang="en-US" altLang="ko-KR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필수사항</a:t>
            </a:r>
            <a:r>
              <a:rPr lang="en-US" altLang="ko-KR" sz="12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QR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코드 다운로드 및 인쇄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일감 생성 시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QR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코드가 자동 생성됩니다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 창에서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QR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코드를 다운받을 수 있으며 인쇄버튼을 눌러 인쇄를 할 수 있습니다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333375" y="1280592"/>
            <a:ext cx="6210008" cy="3997113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9156" y="4905275"/>
            <a:ext cx="1503050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5644" y="4690961"/>
            <a:ext cx="1262842" cy="209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모서리가 둥근 직사각형 29"/>
          <p:cNvSpPr>
            <a:spLocks noChangeAspect="1"/>
          </p:cNvSpPr>
          <p:nvPr/>
        </p:nvSpPr>
        <p:spPr>
          <a:xfrm>
            <a:off x="4675764" y="442331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1" name="Shape 19"/>
          <p:cNvCxnSpPr>
            <a:stCxn id="30" idx="2"/>
            <a:endCxn id="32" idx="1"/>
          </p:cNvCxnSpPr>
          <p:nvPr/>
        </p:nvCxnSpPr>
        <p:spPr>
          <a:xfrm rot="16200000" flipH="1">
            <a:off x="4894904" y="4583283"/>
            <a:ext cx="131384" cy="31543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118315" y="4690012"/>
            <a:ext cx="1383313" cy="23336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5001430" y="4937664"/>
            <a:ext cx="1500198" cy="23336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모서리가 둥근 직사각형 37"/>
          <p:cNvSpPr>
            <a:spLocks noChangeAspect="1"/>
          </p:cNvSpPr>
          <p:nvPr/>
        </p:nvSpPr>
        <p:spPr>
          <a:xfrm>
            <a:off x="4390012" y="485193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9" name="Shape 19"/>
          <p:cNvCxnSpPr>
            <a:stCxn id="38" idx="3"/>
            <a:endCxn id="33" idx="1"/>
          </p:cNvCxnSpPr>
          <p:nvPr/>
        </p:nvCxnSpPr>
        <p:spPr>
          <a:xfrm>
            <a:off x="4644240" y="4977938"/>
            <a:ext cx="357190" cy="76408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모서리가 둥근 직사각형 39"/>
          <p:cNvSpPr>
            <a:spLocks noChangeAspect="1"/>
          </p:cNvSpPr>
          <p:nvPr/>
        </p:nvSpPr>
        <p:spPr>
          <a:xfrm>
            <a:off x="5236417" y="188571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1" name="Shape 19"/>
          <p:cNvCxnSpPr/>
          <p:nvPr/>
        </p:nvCxnSpPr>
        <p:spPr>
          <a:xfrm rot="10800000" flipV="1">
            <a:off x="4478110" y="2016040"/>
            <a:ext cx="751885" cy="147748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직사각형 41"/>
          <p:cNvSpPr/>
          <p:nvPr/>
        </p:nvSpPr>
        <p:spPr>
          <a:xfrm>
            <a:off x="3885121" y="2016040"/>
            <a:ext cx="578630" cy="2169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663" y="2321428"/>
            <a:ext cx="1437533" cy="1091117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AE2D4B9E-D0FC-4D62-BD7F-64A5E6AE00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8779" y="4238622"/>
            <a:ext cx="1225684" cy="21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신청자목록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sym typeface="Wingdings" pitchFamily="2" charset="2"/>
              </a:rPr>
              <a:t>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봉사배치 화면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33374" y="1273427"/>
            <a:ext cx="6239691" cy="393426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신청자 목록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실적등록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실적승인을 한 화면에서 처리 할 수 있도록 기능 통합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0219" y="6825208"/>
            <a:ext cx="6143668" cy="2290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050" b="0" dirty="0">
                <a:solidFill>
                  <a:schemeClr val="tx1"/>
                </a:solidFill>
              </a:rPr>
              <a:t>신청자 목록 영역 </a:t>
            </a:r>
            <a:r>
              <a:rPr lang="en-US" altLang="ko-KR" sz="1050" b="0" dirty="0">
                <a:solidFill>
                  <a:schemeClr val="tx1"/>
                </a:solidFill>
              </a:rPr>
              <a:t>:</a:t>
            </a: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1365 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포털을 통해 자원봉사 신청을 한 신청자들과 목록 하단의 신청자 추가를 통해 추가 등록한 신청자 목록이 보여지는 영역</a:t>
            </a:r>
            <a:endParaRPr lang="en-US" altLang="ko-KR" sz="105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 </a:t>
            </a: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 좌측의 체크박스 선택 후 반려버튼 클릭 시  반려여부 확인 후 반려처리 </a:t>
            </a:r>
            <a:b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목록에서 삭제</a:t>
            </a: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 </a:t>
            </a: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 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버튼 클릭 시 신청자 목록 엑셀파일로 다운로드</a:t>
            </a:r>
            <a:endParaRPr lang="en-US" altLang="ko-KR" sz="105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추가 버튼 클릭 시 새 창으로 신청자를 추가할 수 있는 팝업창 호출</a:t>
            </a:r>
            <a:endParaRPr lang="en-US" altLang="ko-KR" sz="105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목록의 좌측 체크박스 선택 후 봉사배치 버튼을 클릭하면 선택한 신청자들이 하단 봉사배치 영역으로 이동됨</a:t>
            </a:r>
            <a:endParaRPr lang="en-US" altLang="ko-KR" sz="105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반려자 명단 </a:t>
            </a: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반려자 명단 </a:t>
            </a:r>
            <a:r>
              <a:rPr lang="ko-KR" altLang="en-US" sz="105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팝업창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호출</a:t>
            </a: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상세 </a:t>
            </a:r>
            <a:r>
              <a:rPr lang="en-US" altLang="ko-KR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05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상세 화면 호출</a:t>
            </a:r>
            <a:endParaRPr lang="en-US" altLang="ko-KR" sz="105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4240" y="9167842"/>
            <a:ext cx="20002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 dirty="0">
                <a:solidFill>
                  <a:srgbClr val="FF0000"/>
                </a:solidFill>
              </a:rPr>
              <a:t>다음페이지에 계속 ▼</a:t>
            </a:r>
          </a:p>
        </p:txBody>
      </p:sp>
      <p:grpSp>
        <p:nvGrpSpPr>
          <p:cNvPr id="27" name="그룹 26"/>
          <p:cNvGrpSpPr/>
          <p:nvPr/>
        </p:nvGrpSpPr>
        <p:grpSpPr>
          <a:xfrm>
            <a:off x="334786" y="1766696"/>
            <a:ext cx="6047336" cy="5058512"/>
            <a:chOff x="334786" y="1766696"/>
            <a:chExt cx="6177600" cy="5249392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34786" y="1766696"/>
              <a:ext cx="6177600" cy="5249392"/>
            </a:xfrm>
            <a:prstGeom prst="rect">
              <a:avLst/>
            </a:prstGeom>
            <a:noFill/>
            <a:ln w="15875">
              <a:solidFill>
                <a:schemeClr val="bg1">
                  <a:lumMod val="85000"/>
                </a:schemeClr>
              </a:solidFill>
              <a:miter lim="800000"/>
              <a:headEnd/>
              <a:tailEnd/>
            </a:ln>
            <a:effectLst/>
          </p:spPr>
        </p:pic>
        <p:pic>
          <p:nvPicPr>
            <p:cNvPr id="12291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46894" y="2589196"/>
              <a:ext cx="1116000" cy="198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30" name="직사각형 29"/>
          <p:cNvSpPr/>
          <p:nvPr/>
        </p:nvSpPr>
        <p:spPr>
          <a:xfrm>
            <a:off x="450914" y="2715925"/>
            <a:ext cx="5853194" cy="209258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>
            <a:spLocks noChangeAspect="1"/>
          </p:cNvSpPr>
          <p:nvPr/>
        </p:nvSpPr>
        <p:spPr>
          <a:xfrm>
            <a:off x="4175698" y="4958909"/>
            <a:ext cx="248867" cy="246686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2" name="Shape 19"/>
          <p:cNvCxnSpPr>
            <a:endCxn id="33" idx="1"/>
          </p:cNvCxnSpPr>
          <p:nvPr/>
        </p:nvCxnSpPr>
        <p:spPr>
          <a:xfrm flipV="1">
            <a:off x="4302800" y="5027739"/>
            <a:ext cx="368888" cy="54513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/>
          <p:cNvSpPr/>
          <p:nvPr/>
        </p:nvSpPr>
        <p:spPr>
          <a:xfrm>
            <a:off x="4671688" y="4923666"/>
            <a:ext cx="563854" cy="20814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5244947" y="4923666"/>
            <a:ext cx="458132" cy="20814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36"/>
          <p:cNvSpPr>
            <a:spLocks noChangeAspect="1"/>
          </p:cNvSpPr>
          <p:nvPr/>
        </p:nvSpPr>
        <p:spPr>
          <a:xfrm>
            <a:off x="5032954" y="4571653"/>
            <a:ext cx="248867" cy="246686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8" name="Shape 19"/>
          <p:cNvCxnSpPr>
            <a:endCxn id="36" idx="0"/>
          </p:cNvCxnSpPr>
          <p:nvPr/>
        </p:nvCxnSpPr>
        <p:spPr>
          <a:xfrm>
            <a:off x="5160056" y="4694996"/>
            <a:ext cx="313957" cy="228670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/>
          <p:cNvSpPr/>
          <p:nvPr/>
        </p:nvSpPr>
        <p:spPr>
          <a:xfrm>
            <a:off x="5711296" y="4928429"/>
            <a:ext cx="493372" cy="206521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모서리가 둥근 직사각형 41"/>
          <p:cNvSpPr>
            <a:spLocks noChangeAspect="1"/>
          </p:cNvSpPr>
          <p:nvPr/>
        </p:nvSpPr>
        <p:spPr>
          <a:xfrm>
            <a:off x="6133255" y="4722149"/>
            <a:ext cx="248867" cy="246686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3" name="Shape 19"/>
          <p:cNvCxnSpPr>
            <a:cxnSpLocks/>
            <a:stCxn id="41" idx="2"/>
            <a:endCxn id="48" idx="0"/>
          </p:cNvCxnSpPr>
          <p:nvPr/>
        </p:nvCxnSpPr>
        <p:spPr>
          <a:xfrm rot="5400000">
            <a:off x="4304165" y="4162347"/>
            <a:ext cx="681215" cy="2626421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29398" y="5816165"/>
            <a:ext cx="5804325" cy="99113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466" y="2095101"/>
            <a:ext cx="5801792" cy="409627"/>
          </a:xfrm>
          <a:prstGeom prst="rect">
            <a:avLst/>
          </a:prstGeom>
        </p:spPr>
      </p:pic>
      <p:sp>
        <p:nvSpPr>
          <p:cNvPr id="24" name="모서리가 둥근 직사각형 23"/>
          <p:cNvSpPr>
            <a:spLocks noChangeAspect="1"/>
          </p:cNvSpPr>
          <p:nvPr/>
        </p:nvSpPr>
        <p:spPr>
          <a:xfrm>
            <a:off x="5229994" y="1918788"/>
            <a:ext cx="262258" cy="246686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25" name="Shape 19"/>
          <p:cNvCxnSpPr>
            <a:endCxn id="39" idx="0"/>
          </p:cNvCxnSpPr>
          <p:nvPr/>
        </p:nvCxnSpPr>
        <p:spPr>
          <a:xfrm>
            <a:off x="5469902" y="2051791"/>
            <a:ext cx="357066" cy="216024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5449268" y="2267815"/>
            <a:ext cx="755400" cy="16490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Shape 19"/>
          <p:cNvCxnSpPr>
            <a:stCxn id="28" idx="3"/>
          </p:cNvCxnSpPr>
          <p:nvPr/>
        </p:nvCxnSpPr>
        <p:spPr>
          <a:xfrm>
            <a:off x="5229994" y="2482351"/>
            <a:ext cx="106292" cy="247734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모서리가 둥근 직사각형 27"/>
          <p:cNvSpPr>
            <a:spLocks noChangeAspect="1"/>
          </p:cNvSpPr>
          <p:nvPr/>
        </p:nvSpPr>
        <p:spPr>
          <a:xfrm>
            <a:off x="4981127" y="2359008"/>
            <a:ext cx="248867" cy="246686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3891" y="1585408"/>
            <a:ext cx="1520910" cy="748610"/>
          </a:xfrm>
          <a:prstGeom prst="rect">
            <a:avLst/>
          </a:prstGeom>
        </p:spPr>
      </p:pic>
      <p:cxnSp>
        <p:nvCxnSpPr>
          <p:cNvPr id="44" name="Shape 19"/>
          <p:cNvCxnSpPr>
            <a:cxnSpLocks/>
            <a:stCxn id="40" idx="2"/>
          </p:cNvCxnSpPr>
          <p:nvPr/>
        </p:nvCxnSpPr>
        <p:spPr>
          <a:xfrm rot="5400000" flipH="1" flipV="1">
            <a:off x="4865810" y="1750560"/>
            <a:ext cx="11994" cy="1154922"/>
          </a:xfrm>
          <a:prstGeom prst="bentConnector4">
            <a:avLst>
              <a:gd name="adj1" fmla="val -1905953"/>
              <a:gd name="adj2" fmla="val 82922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/>
          <a:srcRect b="4822"/>
          <a:stretch/>
        </p:blipFill>
        <p:spPr bwMode="auto">
          <a:xfrm>
            <a:off x="353836" y="1640632"/>
            <a:ext cx="6243814" cy="4996254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B76A119E-D569-4440-83FF-DCF17A414B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617"/>
          <a:stretch/>
        </p:blipFill>
        <p:spPr>
          <a:xfrm>
            <a:off x="422959" y="5649172"/>
            <a:ext cx="6143668" cy="103202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신청자목록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sym typeface="Wingdings" pitchFamily="2" charset="2"/>
              </a:rPr>
              <a:t>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봉사배치 화면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43672" y="1273427"/>
            <a:ext cx="6286544" cy="393426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한 화면에서 신청자 목록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실적등록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실적승인을 처리 할 수 있도록 기능 통합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960" y="6825208"/>
            <a:ext cx="6143668" cy="2887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신청자 목록 영역 </a:t>
            </a:r>
            <a:r>
              <a:rPr lang="en-US" altLang="ko-KR" sz="1100" b="0" dirty="0">
                <a:solidFill>
                  <a:schemeClr val="tx1"/>
                </a:solidFill>
              </a:rPr>
              <a:t>: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1365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포털을 통해 자원봉사 신청을 한 신청자들과 목록 하단의 신청자 추가를 통해 추가 등록한 신청자 목록이 보여지는 영역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 좌측의 체크박스 선택 후 반려버튼 클릭 시  반려여부 확인 후 반려처리 </a:t>
            </a:r>
            <a:b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목록에서 삭제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b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버튼 클릭 시 신청자 목록 엑셀파일로 다운로드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 다운로드 시 사유 입력 필수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추가 버튼 클릭 시 새 창으로 신청자를 추가할 수 있는 </a:t>
            </a:r>
            <a:r>
              <a:rPr lang="ko-KR" altLang="en-US" sz="11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팝업창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호출</a:t>
            </a:r>
            <a:b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(6-1-5.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 활동관리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 추가 팝업 참고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목록의 좌측 체크박스 선택 후 봉사배치 버튼을 클릭하면 선택한 신청자들이 하단 봉사배치 영역으로 이동됨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반려자 명단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반려자 명단 </a:t>
            </a:r>
            <a:r>
              <a:rPr lang="ko-KR" altLang="en-US" sz="11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팝업창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호출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상세 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: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상세 화면 호출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ko-KR" altLang="en-US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43" name="Shape 19"/>
          <p:cNvCxnSpPr>
            <a:stCxn id="41" idx="2"/>
          </p:cNvCxnSpPr>
          <p:nvPr/>
        </p:nvCxnSpPr>
        <p:spPr>
          <a:xfrm rot="5400000">
            <a:off x="4754026" y="4361534"/>
            <a:ext cx="601984" cy="2186208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48448" y="5652654"/>
            <a:ext cx="5929354" cy="102853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1709" y="1585408"/>
            <a:ext cx="1245955" cy="613274"/>
          </a:xfrm>
          <a:prstGeom prst="rect">
            <a:avLst/>
          </a:prstGeom>
        </p:spPr>
      </p:pic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F10F58E0-BDF5-443F-A24D-A12216E4A90C}"/>
              </a:ext>
            </a:extLst>
          </p:cNvPr>
          <p:cNvCxnSpPr>
            <a:cxnSpLocks/>
          </p:cNvCxnSpPr>
          <p:nvPr/>
        </p:nvCxnSpPr>
        <p:spPr>
          <a:xfrm>
            <a:off x="6136496" y="5733908"/>
            <a:ext cx="33120" cy="1091300"/>
          </a:xfrm>
          <a:prstGeom prst="line">
            <a:avLst/>
          </a:prstGeom>
          <a:ln>
            <a:solidFill>
              <a:srgbClr val="F3F4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그림 50">
            <a:extLst>
              <a:ext uri="{FF2B5EF4-FFF2-40B4-BE49-F238E27FC236}">
                <a16:creationId xmlns:a16="http://schemas.microsoft.com/office/drawing/2014/main" id="{F30DAF58-7F92-443E-9000-766130FD770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3224"/>
          <a:stretch/>
        </p:blipFill>
        <p:spPr>
          <a:xfrm>
            <a:off x="5043409" y="5474949"/>
            <a:ext cx="1392540" cy="164092"/>
          </a:xfrm>
          <a:prstGeom prst="rect">
            <a:avLst/>
          </a:prstGeom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5944" y="2463132"/>
            <a:ext cx="1116000" cy="19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직사각형 29"/>
          <p:cNvSpPr/>
          <p:nvPr/>
        </p:nvSpPr>
        <p:spPr>
          <a:xfrm>
            <a:off x="469964" y="2726828"/>
            <a:ext cx="5979276" cy="217154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>
            <a:spLocks noChangeAspect="1"/>
          </p:cNvSpPr>
          <p:nvPr/>
        </p:nvSpPr>
        <p:spPr>
          <a:xfrm>
            <a:off x="4230844" y="496981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2" name="Shape 19"/>
          <p:cNvCxnSpPr>
            <a:cxnSpLocks/>
            <a:stCxn id="31" idx="3"/>
            <a:endCxn id="33" idx="1"/>
          </p:cNvCxnSpPr>
          <p:nvPr/>
        </p:nvCxnSpPr>
        <p:spPr>
          <a:xfrm flipV="1">
            <a:off x="4485072" y="5041726"/>
            <a:ext cx="349570" cy="54086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/>
          <p:cNvSpPr/>
          <p:nvPr/>
        </p:nvSpPr>
        <p:spPr>
          <a:xfrm>
            <a:off x="4834642" y="4934569"/>
            <a:ext cx="571504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6" name="직사각형 35"/>
          <p:cNvSpPr/>
          <p:nvPr/>
        </p:nvSpPr>
        <p:spPr>
          <a:xfrm>
            <a:off x="5423581" y="4934569"/>
            <a:ext cx="468000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36"/>
          <p:cNvSpPr>
            <a:spLocks noChangeAspect="1"/>
          </p:cNvSpPr>
          <p:nvPr/>
        </p:nvSpPr>
        <p:spPr>
          <a:xfrm>
            <a:off x="5337756" y="4308149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8" name="Shape 19"/>
          <p:cNvCxnSpPr>
            <a:cxnSpLocks/>
            <a:stCxn id="37" idx="3"/>
            <a:endCxn id="36" idx="0"/>
          </p:cNvCxnSpPr>
          <p:nvPr/>
        </p:nvCxnSpPr>
        <p:spPr>
          <a:xfrm>
            <a:off x="5591984" y="4434149"/>
            <a:ext cx="65597" cy="500420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/>
          <p:cNvSpPr/>
          <p:nvPr/>
        </p:nvSpPr>
        <p:spPr>
          <a:xfrm>
            <a:off x="5914122" y="4939332"/>
            <a:ext cx="468000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모서리가 둥근 직사각형 41"/>
          <p:cNvSpPr>
            <a:spLocks noChangeAspect="1"/>
          </p:cNvSpPr>
          <p:nvPr/>
        </p:nvSpPr>
        <p:spPr>
          <a:xfrm>
            <a:off x="6274070" y="473305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5157985" y="4963671"/>
            <a:ext cx="265595" cy="15129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4" name="Shape 19"/>
          <p:cNvCxnSpPr>
            <a:stCxn id="23" idx="0"/>
          </p:cNvCxnSpPr>
          <p:nvPr/>
        </p:nvCxnSpPr>
        <p:spPr>
          <a:xfrm rot="16200000" flipV="1">
            <a:off x="4397556" y="4070443"/>
            <a:ext cx="183690" cy="1602765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그림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330" y="2095101"/>
            <a:ext cx="5801792" cy="409627"/>
          </a:xfrm>
          <a:prstGeom prst="rect">
            <a:avLst/>
          </a:prstGeom>
        </p:spPr>
      </p:pic>
      <p:sp>
        <p:nvSpPr>
          <p:cNvPr id="26" name="모서리가 둥근 직사각형 25"/>
          <p:cNvSpPr>
            <a:spLocks noChangeAspect="1"/>
          </p:cNvSpPr>
          <p:nvPr/>
        </p:nvSpPr>
        <p:spPr>
          <a:xfrm>
            <a:off x="5332858" y="1918788"/>
            <a:ext cx="262258" cy="246686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4" name="Shape 19"/>
          <p:cNvCxnSpPr/>
          <p:nvPr/>
        </p:nvCxnSpPr>
        <p:spPr>
          <a:xfrm>
            <a:off x="5572766" y="2051791"/>
            <a:ext cx="357066" cy="216024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hape 19"/>
          <p:cNvCxnSpPr>
            <a:stCxn id="35" idx="2"/>
          </p:cNvCxnSpPr>
          <p:nvPr/>
        </p:nvCxnSpPr>
        <p:spPr>
          <a:xfrm rot="16200000" flipH="1">
            <a:off x="4981738" y="1751630"/>
            <a:ext cx="123343" cy="1017445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모서리가 둥근 직사각형 27"/>
          <p:cNvSpPr>
            <a:spLocks noChangeAspect="1"/>
          </p:cNvSpPr>
          <p:nvPr/>
        </p:nvSpPr>
        <p:spPr>
          <a:xfrm>
            <a:off x="4407573" y="237872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29" name="Shape 19"/>
          <p:cNvCxnSpPr>
            <a:stCxn id="28" idx="1"/>
          </p:cNvCxnSpPr>
          <p:nvPr/>
        </p:nvCxnSpPr>
        <p:spPr>
          <a:xfrm rot="10800000" flipV="1">
            <a:off x="4090297" y="2504727"/>
            <a:ext cx="317276" cy="213089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5554714" y="2267815"/>
            <a:ext cx="755400" cy="16490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07DACFB2-63D6-4C05-BF22-F180CBB098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6346" y="2993109"/>
            <a:ext cx="406539" cy="127197"/>
          </a:xfrm>
          <a:prstGeom prst="rect">
            <a:avLst/>
          </a:prstGeom>
        </p:spPr>
      </p:pic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BC2A09AD-4B47-4A7F-8A76-9E5377ED8A8B}"/>
              </a:ext>
            </a:extLst>
          </p:cNvPr>
          <p:cNvCxnSpPr>
            <a:cxnSpLocks/>
          </p:cNvCxnSpPr>
          <p:nvPr/>
        </p:nvCxnSpPr>
        <p:spPr>
          <a:xfrm>
            <a:off x="6107877" y="3059941"/>
            <a:ext cx="0" cy="1425910"/>
          </a:xfrm>
          <a:prstGeom prst="line">
            <a:avLst/>
          </a:prstGeom>
          <a:ln>
            <a:solidFill>
              <a:srgbClr val="F3F4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그림 49">
            <a:extLst>
              <a:ext uri="{FF2B5EF4-FFF2-40B4-BE49-F238E27FC236}">
                <a16:creationId xmlns:a16="http://schemas.microsoft.com/office/drawing/2014/main" id="{372BDFD3-6F27-444D-960A-ACD394EE578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3224"/>
          <a:stretch/>
        </p:blipFill>
        <p:spPr>
          <a:xfrm>
            <a:off x="5053478" y="2768884"/>
            <a:ext cx="1392540" cy="16409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DA6A093-1FE4-4C7A-9958-E7D2E1EBF1A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5970" b="-1"/>
          <a:stretch/>
        </p:blipFill>
        <p:spPr>
          <a:xfrm>
            <a:off x="486991" y="2765784"/>
            <a:ext cx="5948958" cy="1979946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7762" y="4210108"/>
            <a:ext cx="1517611" cy="113974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888091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960" y="1376177"/>
            <a:ext cx="6177600" cy="5710438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봉사배치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sym typeface="Wingdings" pitchFamily="2" charset="2"/>
              </a:rPr>
              <a:t>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실적등록 화면</a:t>
            </a:r>
          </a:p>
        </p:txBody>
      </p:sp>
      <p:cxnSp>
        <p:nvCxnSpPr>
          <p:cNvPr id="14" name="Shape 19"/>
          <p:cNvCxnSpPr>
            <a:stCxn id="13" idx="1"/>
          </p:cNvCxnSpPr>
          <p:nvPr/>
        </p:nvCxnSpPr>
        <p:spPr>
          <a:xfrm rot="10800000" flipV="1">
            <a:off x="4620286" y="1312598"/>
            <a:ext cx="317276" cy="213089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466054" y="1528146"/>
            <a:ext cx="6003508" cy="2014721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77010" y="5953132"/>
            <a:ext cx="6124618" cy="114300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57960" y="7129177"/>
            <a:ext cx="6143668" cy="2288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</a:rPr>
              <a:t>봉사배치 영역 </a:t>
            </a:r>
            <a:r>
              <a:rPr lang="en-US" altLang="ko-KR" sz="1100" b="0" dirty="0">
                <a:solidFill>
                  <a:schemeClr val="tx1"/>
                </a:solidFill>
              </a:rPr>
              <a:t>: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신청자 중 배치자로 선택된 봉사자와 하단의 </a:t>
            </a:r>
            <a:r>
              <a:rPr lang="ko-KR" altLang="en-US" sz="11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추가 기능을 통해 봉사 배치된  봉사자 목록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 버튼 클릭 시 신청자 목록 엑셀파일로 다운로드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 추가 버튼 클릭 시 새 창으로 신청자를 추가할 수 있는 팝업창 호출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목록에서 배치자 선택 후 배치취소 버튼 클릭 시 배치취소 여부 확인 후 이전단계인 신청자 목록 화면으로 이동함</a:t>
            </a:r>
            <a:endParaRPr lang="en-US" altLang="ko-KR" sz="11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 된 모든 봉사자들을 봉사 신청 상태로 일괄 변경한다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2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 목록에서 봉사자를 선택 후 봉사시작시간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인정시간</a:t>
            </a:r>
            <a:r>
              <a:rPr lang="en-US" altLang="ko-KR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봉사내용을 입력하고 실적등록 버튼 클릭 시 하단 실적등록 신청목록으로 이동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5953506" y="4881562"/>
            <a:ext cx="548122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모서리가 둥근 직사각형 40"/>
          <p:cNvSpPr>
            <a:spLocks noChangeAspect="1"/>
          </p:cNvSpPr>
          <p:nvPr/>
        </p:nvSpPr>
        <p:spPr>
          <a:xfrm>
            <a:off x="5787248" y="473868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6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2" name="Shape 19"/>
          <p:cNvCxnSpPr>
            <a:stCxn id="40" idx="2"/>
            <a:endCxn id="32" idx="0"/>
          </p:cNvCxnSpPr>
          <p:nvPr/>
        </p:nvCxnSpPr>
        <p:spPr>
          <a:xfrm rot="5400000">
            <a:off x="4404815" y="4130380"/>
            <a:ext cx="857256" cy="2788248"/>
          </a:xfrm>
          <a:prstGeom prst="bentConnector3">
            <a:avLst>
              <a:gd name="adj1" fmla="val 34445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644240" y="9167842"/>
            <a:ext cx="20002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00" dirty="0">
                <a:solidFill>
                  <a:srgbClr val="FF0000"/>
                </a:solidFill>
              </a:rPr>
              <a:t>다음페이지에 계속 ▼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34988FA3-3F5F-45E1-8E31-216F2F35B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3914" y="3656856"/>
            <a:ext cx="1973475" cy="178361"/>
          </a:xfrm>
          <a:prstGeom prst="rect">
            <a:avLst/>
          </a:prstGeom>
        </p:spPr>
      </p:pic>
      <p:sp>
        <p:nvSpPr>
          <p:cNvPr id="23" name="모서리가 둥근 직사각형 16">
            <a:extLst>
              <a:ext uri="{FF2B5EF4-FFF2-40B4-BE49-F238E27FC236}">
                <a16:creationId xmlns:a16="http://schemas.microsoft.com/office/drawing/2014/main" id="{08F3FD95-BFD5-4023-861A-F6213CAA4A7A}"/>
              </a:ext>
            </a:extLst>
          </p:cNvPr>
          <p:cNvSpPr>
            <a:spLocks noChangeAspect="1"/>
          </p:cNvSpPr>
          <p:nvPr/>
        </p:nvSpPr>
        <p:spPr>
          <a:xfrm>
            <a:off x="3654244" y="379876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24" name="Shape 19">
            <a:extLst>
              <a:ext uri="{FF2B5EF4-FFF2-40B4-BE49-F238E27FC236}">
                <a16:creationId xmlns:a16="http://schemas.microsoft.com/office/drawing/2014/main" id="{4EA689AC-B7CB-441C-A58B-0A27652654F8}"/>
              </a:ext>
            </a:extLst>
          </p:cNvPr>
          <p:cNvCxnSpPr>
            <a:cxnSpLocks/>
            <a:stCxn id="23" idx="3"/>
            <a:endCxn id="25" idx="1"/>
          </p:cNvCxnSpPr>
          <p:nvPr/>
        </p:nvCxnSpPr>
        <p:spPr>
          <a:xfrm flipV="1">
            <a:off x="3908472" y="3745458"/>
            <a:ext cx="644967" cy="179306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3588F2E7-31C1-4B99-8F21-990BC0FD0883}"/>
              </a:ext>
            </a:extLst>
          </p:cNvPr>
          <p:cNvSpPr/>
          <p:nvPr/>
        </p:nvSpPr>
        <p:spPr>
          <a:xfrm>
            <a:off x="4553439" y="3656277"/>
            <a:ext cx="318037" cy="17836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2258DC16-7C79-45D7-80AA-7DD7BA95B4E0}"/>
              </a:ext>
            </a:extLst>
          </p:cNvPr>
          <p:cNvSpPr/>
          <p:nvPr/>
        </p:nvSpPr>
        <p:spPr>
          <a:xfrm>
            <a:off x="4879907" y="3665420"/>
            <a:ext cx="528152" cy="169797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Shape 19">
            <a:extLst>
              <a:ext uri="{FF2B5EF4-FFF2-40B4-BE49-F238E27FC236}">
                <a16:creationId xmlns:a16="http://schemas.microsoft.com/office/drawing/2014/main" id="{44C9BAEB-A8EF-46B5-9E10-21ADB5A2AFF0}"/>
              </a:ext>
            </a:extLst>
          </p:cNvPr>
          <p:cNvCxnSpPr>
            <a:cxnSpLocks/>
            <a:stCxn id="34" idx="1"/>
            <a:endCxn id="26" idx="0"/>
          </p:cNvCxnSpPr>
          <p:nvPr/>
        </p:nvCxnSpPr>
        <p:spPr>
          <a:xfrm rot="10800000" flipV="1">
            <a:off x="5143984" y="3429128"/>
            <a:ext cx="47807" cy="236292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B3A17344-6389-40D9-A824-A2091DF511D0}"/>
              </a:ext>
            </a:extLst>
          </p:cNvPr>
          <p:cNvSpPr/>
          <p:nvPr/>
        </p:nvSpPr>
        <p:spPr>
          <a:xfrm>
            <a:off x="5419897" y="3655171"/>
            <a:ext cx="543134" cy="18247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38">
            <a:extLst>
              <a:ext uri="{FF2B5EF4-FFF2-40B4-BE49-F238E27FC236}">
                <a16:creationId xmlns:a16="http://schemas.microsoft.com/office/drawing/2014/main" id="{2BF12361-5E77-4D03-96EF-88B5B095992B}"/>
              </a:ext>
            </a:extLst>
          </p:cNvPr>
          <p:cNvSpPr>
            <a:spLocks noChangeAspect="1"/>
          </p:cNvSpPr>
          <p:nvPr/>
        </p:nvSpPr>
        <p:spPr>
          <a:xfrm>
            <a:off x="5371910" y="388036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4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0" name="Shape 19">
            <a:extLst>
              <a:ext uri="{FF2B5EF4-FFF2-40B4-BE49-F238E27FC236}">
                <a16:creationId xmlns:a16="http://schemas.microsoft.com/office/drawing/2014/main" id="{7AAA8A6C-99C4-4797-8DB9-1FC5F1608A5D}"/>
              </a:ext>
            </a:extLst>
          </p:cNvPr>
          <p:cNvCxnSpPr>
            <a:cxnSpLocks/>
            <a:stCxn id="29" idx="3"/>
            <a:endCxn id="28" idx="2"/>
          </p:cNvCxnSpPr>
          <p:nvPr/>
        </p:nvCxnSpPr>
        <p:spPr>
          <a:xfrm flipV="1">
            <a:off x="5626138" y="3837647"/>
            <a:ext cx="65326" cy="168716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모서리가 둥근 직사각형 40">
            <a:extLst>
              <a:ext uri="{FF2B5EF4-FFF2-40B4-BE49-F238E27FC236}">
                <a16:creationId xmlns:a16="http://schemas.microsoft.com/office/drawing/2014/main" id="{8A79AB2B-AED5-46BB-B8B5-E587CB227B5E}"/>
              </a:ext>
            </a:extLst>
          </p:cNvPr>
          <p:cNvSpPr>
            <a:spLocks noChangeAspect="1"/>
          </p:cNvSpPr>
          <p:nvPr/>
        </p:nvSpPr>
        <p:spPr>
          <a:xfrm>
            <a:off x="6282211" y="3880363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B15DC84-A3A7-4886-8BE5-017CDCDD5B39}"/>
              </a:ext>
            </a:extLst>
          </p:cNvPr>
          <p:cNvSpPr/>
          <p:nvPr/>
        </p:nvSpPr>
        <p:spPr>
          <a:xfrm>
            <a:off x="5963031" y="3655171"/>
            <a:ext cx="543134" cy="18247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3" name="Shape 19">
            <a:extLst>
              <a:ext uri="{FF2B5EF4-FFF2-40B4-BE49-F238E27FC236}">
                <a16:creationId xmlns:a16="http://schemas.microsoft.com/office/drawing/2014/main" id="{5429DEFD-4894-4BA7-9ED9-95AE550182D1}"/>
              </a:ext>
            </a:extLst>
          </p:cNvPr>
          <p:cNvCxnSpPr>
            <a:cxnSpLocks/>
            <a:stCxn id="31" idx="1"/>
            <a:endCxn id="37" idx="2"/>
          </p:cNvCxnSpPr>
          <p:nvPr/>
        </p:nvCxnSpPr>
        <p:spPr>
          <a:xfrm rot="10800000">
            <a:off x="6234599" y="3837647"/>
            <a:ext cx="47613" cy="168716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모서리가 둥근 직사각형 40">
            <a:extLst>
              <a:ext uri="{FF2B5EF4-FFF2-40B4-BE49-F238E27FC236}">
                <a16:creationId xmlns:a16="http://schemas.microsoft.com/office/drawing/2014/main" id="{79F9F94B-C1F2-4B29-94DA-C6BC0C61C299}"/>
              </a:ext>
            </a:extLst>
          </p:cNvPr>
          <p:cNvSpPr>
            <a:spLocks noChangeAspect="1"/>
          </p:cNvSpPr>
          <p:nvPr/>
        </p:nvSpPr>
        <p:spPr>
          <a:xfrm>
            <a:off x="5191790" y="330312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5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F02F116D-3B48-4B7A-87A6-DD6AA5AA69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2020" y="1587264"/>
            <a:ext cx="406539" cy="127197"/>
          </a:xfrm>
          <a:prstGeom prst="rect">
            <a:avLst/>
          </a:prstGeom>
        </p:spPr>
      </p:pic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BD4A0607-83B0-4B4C-9086-90D93FD186D5}"/>
              </a:ext>
            </a:extLst>
          </p:cNvPr>
          <p:cNvCxnSpPr>
            <a:cxnSpLocks/>
          </p:cNvCxnSpPr>
          <p:nvPr/>
        </p:nvCxnSpPr>
        <p:spPr>
          <a:xfrm>
            <a:off x="6199097" y="1650863"/>
            <a:ext cx="0" cy="1782092"/>
          </a:xfrm>
          <a:prstGeom prst="line">
            <a:avLst/>
          </a:prstGeom>
          <a:ln>
            <a:solidFill>
              <a:srgbClr val="F3F4F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그림 37">
            <a:extLst>
              <a:ext uri="{FF2B5EF4-FFF2-40B4-BE49-F238E27FC236}">
                <a16:creationId xmlns:a16="http://schemas.microsoft.com/office/drawing/2014/main" id="{5132D27A-0EBD-4B8E-A766-0518D26833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3224"/>
          <a:stretch/>
        </p:blipFill>
        <p:spPr>
          <a:xfrm>
            <a:off x="5057897" y="1383181"/>
            <a:ext cx="1392540" cy="164092"/>
          </a:xfrm>
          <a:prstGeom prst="rect">
            <a:avLst/>
          </a:prstGeom>
        </p:spPr>
      </p:pic>
      <p:sp>
        <p:nvSpPr>
          <p:cNvPr id="13" name="모서리가 둥근 직사각형 12"/>
          <p:cNvSpPr>
            <a:spLocks noChangeAspect="1"/>
          </p:cNvSpPr>
          <p:nvPr/>
        </p:nvSpPr>
        <p:spPr>
          <a:xfrm>
            <a:off x="4937562" y="1186599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39" name="그림 38">
            <a:extLst>
              <a:ext uri="{FF2B5EF4-FFF2-40B4-BE49-F238E27FC236}">
                <a16:creationId xmlns:a16="http://schemas.microsoft.com/office/drawing/2014/main" id="{F4103137-9C14-4313-B73A-09940E00147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3224"/>
          <a:stretch/>
        </p:blipFill>
        <p:spPr>
          <a:xfrm>
            <a:off x="5124849" y="5458304"/>
            <a:ext cx="1392540" cy="16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533AB02-6589-426C-B87A-8224C72AE5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434" y="1454406"/>
            <a:ext cx="6479953" cy="328257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실적승인요청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취소 화면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7960" y="4808984"/>
            <a:ext cx="61436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실적등록 영역 </a:t>
            </a:r>
            <a:r>
              <a:rPr lang="en-US" altLang="ko-KR" sz="1200" b="0" dirty="0">
                <a:solidFill>
                  <a:schemeClr val="tx1"/>
                </a:solidFill>
              </a:rPr>
              <a:t>: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 목록에서 실적등록 영역으로 이동한 </a:t>
            </a: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봉사자 목록</a:t>
            </a:r>
            <a:endParaRPr lang="en-US" altLang="ko-KR" sz="1200" b="0" i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실적을 등록 한 후에 시작시간과 봉사시간을 변경할 수 있다</a:t>
            </a:r>
            <a:r>
              <a:rPr lang="en-US" altLang="ko-KR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200" b="0" i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i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목록에서 체크박스 선택 후 삭제버튼 클릭 시 </a:t>
            </a:r>
            <a:r>
              <a:rPr lang="ko-KR" altLang="en-US" sz="1200" b="0" i="1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으로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실적을 잘못 입력한 경우 사용하는 기능이며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승인여부 상태가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요청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 경우만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294142" y="1650003"/>
            <a:ext cx="6207486" cy="128677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6139902" y="4490388"/>
            <a:ext cx="548122" cy="21431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>
            <a:spLocks noChangeAspect="1"/>
          </p:cNvSpPr>
          <p:nvPr/>
        </p:nvSpPr>
        <p:spPr>
          <a:xfrm>
            <a:off x="5854150" y="443505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9" name="모서리가 둥근 직사각형 28"/>
          <p:cNvSpPr>
            <a:spLocks noChangeAspect="1"/>
          </p:cNvSpPr>
          <p:nvPr/>
        </p:nvSpPr>
        <p:spPr>
          <a:xfrm>
            <a:off x="5194352" y="128059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0" name="Shape 19"/>
          <p:cNvCxnSpPr>
            <a:stCxn id="29" idx="1"/>
          </p:cNvCxnSpPr>
          <p:nvPr/>
        </p:nvCxnSpPr>
        <p:spPr>
          <a:xfrm rot="10800000" flipV="1">
            <a:off x="4877076" y="1406591"/>
            <a:ext cx="317276" cy="213089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2C9E200-C095-43DF-B775-92C80C8B4BC9}"/>
              </a:ext>
            </a:extLst>
          </p:cNvPr>
          <p:cNvSpPr/>
          <p:nvPr/>
        </p:nvSpPr>
        <p:spPr>
          <a:xfrm>
            <a:off x="3970988" y="2648744"/>
            <a:ext cx="1946496" cy="26657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24">
            <a:extLst>
              <a:ext uri="{FF2B5EF4-FFF2-40B4-BE49-F238E27FC236}">
                <a16:creationId xmlns:a16="http://schemas.microsoft.com/office/drawing/2014/main" id="{549D5986-98CA-4782-B077-BB0DE8DD39D6}"/>
              </a:ext>
            </a:extLst>
          </p:cNvPr>
          <p:cNvSpPr>
            <a:spLocks noChangeAspect="1"/>
          </p:cNvSpPr>
          <p:nvPr/>
        </p:nvSpPr>
        <p:spPr>
          <a:xfrm>
            <a:off x="5695846" y="2378982"/>
            <a:ext cx="254228" cy="278475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864D9A3A-50F7-4B3A-AD97-9BBEB3B59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524" y="1352600"/>
            <a:ext cx="5986166" cy="3248748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94142" y="716892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6-1-5.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활동관리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신청자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배치자 추가팝업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29398" y="8310586"/>
            <a:ext cx="6143668" cy="112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일반 자원봉사 활동의 경우 신청자 또는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추가 시 활동일자 선택 하고 봉사자를 선택 할 수 있으며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기존의 신청자 복사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붙여넣기 기능이 제공됨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반복활동의 경우 배치자 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시 여러 날짜를 멀티로 지정해서 넣을 수 있으므로 별도의 복사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붙여넣기 기능은 필요 없음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FC19A1-03B1-4554-9893-EC2CD6AF531A}"/>
              </a:ext>
            </a:extLst>
          </p:cNvPr>
          <p:cNvSpPr txBox="1"/>
          <p:nvPr/>
        </p:nvSpPr>
        <p:spPr>
          <a:xfrm>
            <a:off x="1138171" y="1364475"/>
            <a:ext cx="127150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(</a:t>
            </a:r>
            <a:r>
              <a:rPr lang="ko-KR" altLang="en-US" sz="900" dirty="0"/>
              <a:t>일반 자원봉사 활동</a:t>
            </a:r>
            <a:r>
              <a:rPr lang="en-US" altLang="ko-KR" sz="900" dirty="0"/>
              <a:t>)</a:t>
            </a:r>
            <a:endParaRPr lang="ko-KR" altLang="en-US" sz="900" dirty="0"/>
          </a:p>
        </p:txBody>
      </p:sp>
      <p:sp>
        <p:nvSpPr>
          <p:cNvPr id="18" name="모서리가 둥근 직사각형 23">
            <a:extLst>
              <a:ext uri="{FF2B5EF4-FFF2-40B4-BE49-F238E27FC236}">
                <a16:creationId xmlns:a16="http://schemas.microsoft.com/office/drawing/2014/main" id="{1935A2A3-C226-45EC-B7E8-9121AD58D3A4}"/>
              </a:ext>
            </a:extLst>
          </p:cNvPr>
          <p:cNvSpPr>
            <a:spLocks noChangeAspect="1"/>
          </p:cNvSpPr>
          <p:nvPr/>
        </p:nvSpPr>
        <p:spPr>
          <a:xfrm>
            <a:off x="4077866" y="272497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5B6B271-C1A8-4E90-A4CA-87234ACDC3BD}"/>
              </a:ext>
            </a:extLst>
          </p:cNvPr>
          <p:cNvSpPr/>
          <p:nvPr/>
        </p:nvSpPr>
        <p:spPr>
          <a:xfrm>
            <a:off x="4384525" y="2846032"/>
            <a:ext cx="2082238" cy="19119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30821C62-C8E6-445F-A100-E984C723C2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524" y="4756236"/>
            <a:ext cx="5986166" cy="350913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06D3C8F-FF7F-45D0-8E88-7AC788585667}"/>
              </a:ext>
            </a:extLst>
          </p:cNvPr>
          <p:cNvSpPr txBox="1"/>
          <p:nvPr/>
        </p:nvSpPr>
        <p:spPr>
          <a:xfrm>
            <a:off x="1204669" y="4756236"/>
            <a:ext cx="127150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/>
              <a:t>(</a:t>
            </a:r>
            <a:r>
              <a:rPr lang="ko-KR" altLang="en-US" sz="900" dirty="0"/>
              <a:t>반복 자원봉사 활동</a:t>
            </a:r>
            <a:r>
              <a:rPr lang="en-US" altLang="ko-KR" sz="900" dirty="0"/>
              <a:t>)</a:t>
            </a:r>
            <a:endParaRPr lang="ko-KR" altLang="en-US" sz="900" dirty="0"/>
          </a:p>
        </p:txBody>
      </p:sp>
      <p:sp>
        <p:nvSpPr>
          <p:cNvPr id="28" name="모서리가 둥근 직사각형 45">
            <a:extLst>
              <a:ext uri="{FF2B5EF4-FFF2-40B4-BE49-F238E27FC236}">
                <a16:creationId xmlns:a16="http://schemas.microsoft.com/office/drawing/2014/main" id="{19506303-EE03-459F-B915-F76BD2E9C83D}"/>
              </a:ext>
            </a:extLst>
          </p:cNvPr>
          <p:cNvSpPr>
            <a:spLocks noChangeAspect="1"/>
          </p:cNvSpPr>
          <p:nvPr/>
        </p:nvSpPr>
        <p:spPr>
          <a:xfrm>
            <a:off x="204655" y="473506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8CC0FF3-BCED-43B5-A9B6-502D7502C0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094" y="2515863"/>
            <a:ext cx="1210107" cy="160506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3480E33-5897-479F-8A97-137257FBA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4525" y="5839381"/>
            <a:ext cx="1210107" cy="160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73815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6-2-1.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조회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목록 화면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33374" y="1294692"/>
            <a:ext cx="6192839" cy="671517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신청자 목록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실적등록</a:t>
            </a:r>
            <a:r>
              <a:rPr lang="en-US" altLang="ko-KR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실적승인을 한 화면에서 처리 할 수 있도록 기능 통합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180975" algn="l"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200" b="0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</a:rPr>
              <a:t>일반 자원봉사 활동과 반복활동 관리메뉴 분리</a:t>
            </a:r>
            <a:endParaRPr lang="en-US" altLang="ko-KR" sz="1200" b="0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960" y="6352647"/>
            <a:ext cx="6143668" cy="1686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자원봉사 활동명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활동유형 등 검색조건 입력 후 해당 </a:t>
            </a:r>
            <a:r>
              <a:rPr lang="ko-KR" altLang="en-US" sz="1200" b="0" dirty="0" err="1">
                <a:solidFill>
                  <a:schemeClr val="tx1"/>
                </a:solidFill>
              </a:rPr>
              <a:t>수요처의</a:t>
            </a:r>
            <a:r>
              <a:rPr lang="ko-KR" altLang="en-US" sz="1200" b="0" dirty="0">
                <a:solidFill>
                  <a:schemeClr val="tx1"/>
                </a:solidFill>
              </a:rPr>
              <a:t> 자원봉사 활동 조회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활동명을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클릭하여 자원봉사 반복활동 상세페이지로 이동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활동 추가버튼 클릭 시 신규 자원봉사 반복활동 등록페이지로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 좌측의 라디오버튼 선택 후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버튼을 클릭 하여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승인된 자원봉사 활동만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357960" y="2037647"/>
            <a:ext cx="6157330" cy="4143404"/>
            <a:chOff x="357960" y="2037647"/>
            <a:chExt cx="6157330" cy="4143404"/>
          </a:xfrm>
        </p:grpSpPr>
        <p:grpSp>
          <p:nvGrpSpPr>
            <p:cNvPr id="13" name="그룹 12"/>
            <p:cNvGrpSpPr/>
            <p:nvPr/>
          </p:nvGrpSpPr>
          <p:grpSpPr>
            <a:xfrm>
              <a:off x="357960" y="2037647"/>
              <a:ext cx="6157330" cy="4143404"/>
              <a:chOff x="357960" y="2037647"/>
              <a:chExt cx="6157330" cy="4143404"/>
            </a:xfrm>
          </p:grpSpPr>
          <p:pic>
            <p:nvPicPr>
              <p:cNvPr id="61442" name="Picture 2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7960" y="2037647"/>
                <a:ext cx="6157330" cy="4143404"/>
              </a:xfrm>
              <a:prstGeom prst="rect">
                <a:avLst/>
              </a:prstGeom>
              <a:noFill/>
              <a:ln w="15875">
                <a:solidFill>
                  <a:schemeClr val="bg1">
                    <a:lumMod val="85000"/>
                  </a:schemeClr>
                </a:solidFill>
                <a:miter lim="800000"/>
                <a:headEnd/>
                <a:tailEnd/>
              </a:ln>
              <a:effectLst/>
            </p:spPr>
          </p:pic>
          <p:pic>
            <p:nvPicPr>
              <p:cNvPr id="15362" name="Picture 2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98918" y="2381232"/>
                <a:ext cx="6084000" cy="9286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4"/>
            <a:srcRect l="1551" t="13803" r="1419" b="7975"/>
            <a:stretch>
              <a:fillRect/>
            </a:stretch>
          </p:blipFill>
          <p:spPr bwMode="auto">
            <a:xfrm>
              <a:off x="3404712" y="2771915"/>
              <a:ext cx="1905882" cy="18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4" name="모서리가 둥근 직사각형 23"/>
          <p:cNvSpPr>
            <a:spLocks noChangeAspect="1"/>
          </p:cNvSpPr>
          <p:nvPr/>
        </p:nvSpPr>
        <p:spPr>
          <a:xfrm>
            <a:off x="260896" y="228007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05585" y="2400282"/>
            <a:ext cx="6072230" cy="90964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520018" y="4034246"/>
            <a:ext cx="1766900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>
            <a:spLocks noChangeAspect="1"/>
          </p:cNvSpPr>
          <p:nvPr/>
        </p:nvSpPr>
        <p:spPr>
          <a:xfrm>
            <a:off x="1000902" y="416718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39" name="Shape 19"/>
          <p:cNvCxnSpPr>
            <a:stCxn id="28" idx="3"/>
            <a:endCxn id="27" idx="1"/>
          </p:cNvCxnSpPr>
          <p:nvPr/>
        </p:nvCxnSpPr>
        <p:spPr>
          <a:xfrm flipV="1">
            <a:off x="1255130" y="4155691"/>
            <a:ext cx="264888" cy="137491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모서리가 둥근 직사각형 41"/>
          <p:cNvSpPr>
            <a:spLocks noChangeAspect="1"/>
          </p:cNvSpPr>
          <p:nvPr/>
        </p:nvSpPr>
        <p:spPr>
          <a:xfrm>
            <a:off x="4909128" y="591503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215744" y="5915032"/>
            <a:ext cx="1285884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466" y="2532078"/>
            <a:ext cx="5979942" cy="72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2F8901B5-F993-47CC-A9A0-FB7D96FDA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859" y="5235106"/>
            <a:ext cx="6143131" cy="244020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3F368AB-339F-406C-9F53-AE69413B02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631"/>
          <a:stretch/>
        </p:blipFill>
        <p:spPr>
          <a:xfrm>
            <a:off x="304813" y="1280592"/>
            <a:ext cx="6218767" cy="2771847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3388531-D5FF-4937-8E47-7372E1BFE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9588" y="7298086"/>
            <a:ext cx="1896938" cy="673372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94142" y="466496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5-2-3.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상세 화면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7960" y="7976711"/>
            <a:ext cx="614366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등록요청 자원봉사 반복활동의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목록버튼 클릭 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반복활동 조회 화면으로 이동한다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승인된 자원봉사 활동의 경우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버튼 클릭 시 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페이지로 이동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1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*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반복활동 상세내용은 수정 불가</a:t>
            </a:r>
            <a:endParaRPr lang="ko-KR" altLang="en-US" sz="1200" b="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19860" y="5197182"/>
            <a:ext cx="6234156" cy="2732651"/>
          </a:xfrm>
          <a:prstGeom prst="rect">
            <a:avLst/>
          </a:prstGeom>
          <a:noFill/>
          <a:ln w="158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290818" y="719108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6-2-2.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신규활동 등록 화면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7788" y="3705878"/>
            <a:ext cx="6143668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활동분류를 선택하고</a:t>
            </a:r>
            <a:r>
              <a:rPr lang="en-US" altLang="ko-KR" sz="1200" b="0" dirty="0">
                <a:solidFill>
                  <a:schemeClr val="tx1"/>
                </a:solidFill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</a:rPr>
              <a:t>활동제목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봉사내용 입력 후 확인 버튼을 클릭하여 반복활동 등록 </a:t>
            </a:r>
            <a:r>
              <a:rPr lang="en-US" altLang="ko-KR" sz="1200" b="0" dirty="0">
                <a:solidFill>
                  <a:schemeClr val="tx1"/>
                </a:solidFill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</a:rPr>
              <a:t>선택한 활동분류에 따라 인정봉사시간은 자동 입력됨</a:t>
            </a:r>
            <a:r>
              <a:rPr lang="en-US" altLang="ko-KR" sz="1200" b="0" dirty="0">
                <a:solidFill>
                  <a:schemeClr val="tx1"/>
                </a:solidFill>
              </a:rPr>
              <a:t>)</a:t>
            </a:r>
          </a:p>
          <a:p>
            <a:pPr marL="266700" indent="-266700" algn="l" defTabSz="1043056"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확인 버튼을 클릭하여 등록한 자원봉사 반복활동 등록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981522" y="1512402"/>
            <a:ext cx="2767032" cy="24288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>
            <a:spLocks noChangeAspect="1"/>
          </p:cNvSpPr>
          <p:nvPr/>
        </p:nvSpPr>
        <p:spPr>
          <a:xfrm>
            <a:off x="2708508" y="1136576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30" name="Shape 19"/>
          <p:cNvCxnSpPr>
            <a:stCxn id="29" idx="1"/>
            <a:endCxn id="28" idx="0"/>
          </p:cNvCxnSpPr>
          <p:nvPr/>
        </p:nvCxnSpPr>
        <p:spPr>
          <a:xfrm rot="10800000" flipV="1">
            <a:off x="2365038" y="1262576"/>
            <a:ext cx="343470" cy="249826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모서리가 둥근 직사각형 45"/>
          <p:cNvSpPr>
            <a:spLocks noChangeAspect="1"/>
          </p:cNvSpPr>
          <p:nvPr/>
        </p:nvSpPr>
        <p:spPr>
          <a:xfrm>
            <a:off x="5377670" y="358883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7" name="Shape 19"/>
          <p:cNvCxnSpPr>
            <a:stCxn id="46" idx="2"/>
            <a:endCxn id="48" idx="1"/>
          </p:cNvCxnSpPr>
          <p:nvPr/>
        </p:nvCxnSpPr>
        <p:spPr>
          <a:xfrm rot="16200000" flipH="1">
            <a:off x="5596810" y="3748811"/>
            <a:ext cx="131384" cy="31543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5820221" y="3855540"/>
            <a:ext cx="360000" cy="23336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>
            <a:spLocks noChangeAspect="1"/>
          </p:cNvSpPr>
          <p:nvPr/>
        </p:nvSpPr>
        <p:spPr>
          <a:xfrm>
            <a:off x="5504784" y="729074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31" name="Shape 19"/>
          <p:cNvCxnSpPr>
            <a:cxnSpLocks/>
            <a:stCxn id="27" idx="3"/>
            <a:endCxn id="32" idx="1"/>
          </p:cNvCxnSpPr>
          <p:nvPr/>
        </p:nvCxnSpPr>
        <p:spPr>
          <a:xfrm>
            <a:off x="5759012" y="7416748"/>
            <a:ext cx="242578" cy="64347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6001590" y="7337095"/>
            <a:ext cx="468000" cy="28800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모서리가 둥근 직사각형 43"/>
          <p:cNvSpPr>
            <a:spLocks noChangeAspect="1"/>
          </p:cNvSpPr>
          <p:nvPr/>
        </p:nvSpPr>
        <p:spPr>
          <a:xfrm>
            <a:off x="4405360" y="779734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fontAlgn="auto" latinLnBrk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kern="0" dirty="0">
              <a:solidFill>
                <a:sysClr val="window" lastClr="FFFFFF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cxnSp>
        <p:nvCxnSpPr>
          <p:cNvPr id="45" name="Shape 19"/>
          <p:cNvCxnSpPr>
            <a:cxnSpLocks/>
            <a:stCxn id="44" idx="3"/>
            <a:endCxn id="35" idx="1"/>
          </p:cNvCxnSpPr>
          <p:nvPr/>
        </p:nvCxnSpPr>
        <p:spPr>
          <a:xfrm flipV="1">
            <a:off x="4659588" y="7773178"/>
            <a:ext cx="211445" cy="150166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61AE64A1-9DF5-4DB0-8B48-14C2D1D7C185}"/>
              </a:ext>
            </a:extLst>
          </p:cNvPr>
          <p:cNvSpPr/>
          <p:nvPr/>
        </p:nvSpPr>
        <p:spPr>
          <a:xfrm>
            <a:off x="4871033" y="7629178"/>
            <a:ext cx="1591958" cy="28800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94142" y="727400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6-2-4.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 반복활동 관리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봉사배치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실적등록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4928" y="7667644"/>
            <a:ext cx="625813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엑셀출력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배치자추가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배치취소 기능은 일반 자원봉사 활동과 기능동일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 등록 시 봉사일자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봉사시작시간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봉사인정시간을 여러 건 추가하여 선택한 대상자들의 실적을 한번에 멀티로 등록 할 수 있는 기능 제공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복사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+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붙여넣기 기능을 대체하여 개선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 목록에서 체크박스 선택 후 삭제버튼 클릭 시 배치목록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봉사배치 상태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로 이동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실적을 잘못 입력한 경우 사용하는 기능이며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승인여부 상태가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요청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인 경우만 가능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33374" y="1262037"/>
            <a:ext cx="6239691" cy="547691"/>
          </a:xfrm>
          <a:prstGeom prst="roundRect">
            <a:avLst>
              <a:gd name="adj" fmla="val 10513"/>
            </a:avLst>
          </a:prstGeom>
          <a:solidFill>
            <a:srgbClr val="D1F3FF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 반복활동의 경우 봉사배치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실적등록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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실적승인 영역으로 구성되며 배치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승인 프로세스는 일반 자원봉사활동과 동일함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3BFA74B9-5904-40D6-99ED-A10499262C16}"/>
              </a:ext>
            </a:extLst>
          </p:cNvPr>
          <p:cNvGrpSpPr/>
          <p:nvPr/>
        </p:nvGrpSpPr>
        <p:grpSpPr>
          <a:xfrm>
            <a:off x="346780" y="2000672"/>
            <a:ext cx="6336780" cy="5471924"/>
            <a:chOff x="346780" y="2072680"/>
            <a:chExt cx="6336780" cy="5471924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3A6DC439-24F3-4FBE-8F50-C2B010DB8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00660" y="4519464"/>
              <a:ext cx="6105117" cy="964585"/>
            </a:xfrm>
            <a:prstGeom prst="rect">
              <a:avLst/>
            </a:prstGeom>
          </p:spPr>
        </p:pic>
        <p:pic>
          <p:nvPicPr>
            <p:cNvPr id="26" name="Picture 1">
              <a:extLst>
                <a:ext uri="{FF2B5EF4-FFF2-40B4-BE49-F238E27FC236}">
                  <a16:creationId xmlns:a16="http://schemas.microsoft.com/office/drawing/2014/main" id="{7E30D0CA-48D4-4045-B361-21CA81E293C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/>
            <a:srcRect b="58021"/>
            <a:stretch/>
          </p:blipFill>
          <p:spPr bwMode="auto">
            <a:xfrm>
              <a:off x="357960" y="2072680"/>
              <a:ext cx="6156000" cy="2285567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</p:pic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1F8B77CC-63BE-40C3-990E-D8D496EB92A1}"/>
                </a:ext>
              </a:extLst>
            </p:cNvPr>
            <p:cNvSpPr/>
            <p:nvPr/>
          </p:nvSpPr>
          <p:spPr>
            <a:xfrm>
              <a:off x="416872" y="4660007"/>
              <a:ext cx="6000792" cy="24288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모서리가 둥근 직사각형 22">
              <a:extLst>
                <a:ext uri="{FF2B5EF4-FFF2-40B4-BE49-F238E27FC236}">
                  <a16:creationId xmlns:a16="http://schemas.microsoft.com/office/drawing/2014/main" id="{89C044D2-827E-4429-B0E6-2E91CB92FA1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91240" y="4444647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2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cxnSp>
          <p:nvCxnSpPr>
            <p:cNvPr id="31" name="Shape 19">
              <a:extLst>
                <a:ext uri="{FF2B5EF4-FFF2-40B4-BE49-F238E27FC236}">
                  <a16:creationId xmlns:a16="http://schemas.microsoft.com/office/drawing/2014/main" id="{E5CBF95D-6D79-4B7F-A1FB-368D5EBD5121}"/>
                </a:ext>
              </a:extLst>
            </p:cNvPr>
            <p:cNvCxnSpPr>
              <a:cxnSpLocks/>
              <a:stCxn id="30" idx="1"/>
            </p:cNvCxnSpPr>
            <p:nvPr/>
          </p:nvCxnSpPr>
          <p:spPr>
            <a:xfrm rot="10800000" flipV="1">
              <a:off x="3419736" y="4570647"/>
              <a:ext cx="571504" cy="212140"/>
            </a:xfrm>
            <a:prstGeom prst="bentConnector2">
              <a:avLst/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99673779-6742-4430-9BF4-70E540D2B77F}"/>
                </a:ext>
              </a:extLst>
            </p:cNvPr>
            <p:cNvSpPr/>
            <p:nvPr/>
          </p:nvSpPr>
          <p:spPr>
            <a:xfrm>
              <a:off x="5020480" y="4115358"/>
              <a:ext cx="1428760" cy="242889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모서리가 둥근 직사각형 28">
              <a:extLst>
                <a:ext uri="{FF2B5EF4-FFF2-40B4-BE49-F238E27FC236}">
                  <a16:creationId xmlns:a16="http://schemas.microsoft.com/office/drawing/2014/main" id="{15AE79CA-393A-4523-8125-8714B79DFB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725203" y="4087197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1</a:t>
              </a:r>
              <a:endParaRPr kumimoji="0" lang="ko-KR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6D7DF4CC-B157-492E-843F-6EEA477987C7}"/>
                </a:ext>
              </a:extLst>
            </p:cNvPr>
            <p:cNvSpPr/>
            <p:nvPr/>
          </p:nvSpPr>
          <p:spPr>
            <a:xfrm>
              <a:off x="6130486" y="7010896"/>
              <a:ext cx="396000" cy="214314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모서리가 둥근 직사각형 19">
              <a:extLst>
                <a:ext uri="{FF2B5EF4-FFF2-40B4-BE49-F238E27FC236}">
                  <a16:creationId xmlns:a16="http://schemas.microsoft.com/office/drawing/2014/main" id="{18847656-3F30-458C-83B5-0E3E10EDD99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44734" y="6955562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fontAlgn="auto" latinLnBrk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200" kern="0" dirty="0">
                  <a:solidFill>
                    <a:sysClr val="window" lastClr="FFFFFF"/>
                  </a:solidFill>
                  <a:latin typeface="나눔고딕 ExtraBold" pitchFamily="50" charset="-127"/>
                  <a:ea typeface="나눔고딕 ExtraBold" pitchFamily="50" charset="-127"/>
                </a:rPr>
                <a:t>3</a:t>
              </a:r>
              <a:endParaRPr kumimoji="0" lang="ko-KR" altLang="en-US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F45DE23E-24AA-4DE3-B331-F7B61A254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6780" y="5573409"/>
              <a:ext cx="6336780" cy="1971195"/>
            </a:xfrm>
            <a:prstGeom prst="rect">
              <a:avLst/>
            </a:prstGeom>
          </p:spPr>
        </p:pic>
      </p:grpSp>
      <p:sp>
        <p:nvSpPr>
          <p:cNvPr id="19" name="모서리가 둥근 직사각형 41">
            <a:extLst>
              <a:ext uri="{FF2B5EF4-FFF2-40B4-BE49-F238E27FC236}">
                <a16:creationId xmlns:a16="http://schemas.microsoft.com/office/drawing/2014/main" id="{FD1C240C-F4FB-4140-8A3C-8CA4D004452E}"/>
              </a:ext>
            </a:extLst>
          </p:cNvPr>
          <p:cNvSpPr>
            <a:spLocks noChangeAspect="1"/>
          </p:cNvSpPr>
          <p:nvPr/>
        </p:nvSpPr>
        <p:spPr>
          <a:xfrm>
            <a:off x="5950074" y="721588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51C4F9A-B472-4B44-BC79-F9C4DC0511C9}"/>
              </a:ext>
            </a:extLst>
          </p:cNvPr>
          <p:cNvSpPr/>
          <p:nvPr/>
        </p:nvSpPr>
        <p:spPr>
          <a:xfrm>
            <a:off x="6216646" y="7215882"/>
            <a:ext cx="466914" cy="25200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6.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 활동관리</a:t>
            </a:r>
            <a:endParaRPr lang="en-US" altLang="ko-KR" sz="1600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6-3.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실적승인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반려현황 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조회</a:t>
            </a:r>
            <a:r>
              <a:rPr kumimoji="0" lang="en-US" altLang="ko-K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kumimoji="0" lang="ko-KR" altLang="en-US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목록 화면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2"/>
          <a:srcRect t="25411" b="5567"/>
          <a:stretch/>
        </p:blipFill>
        <p:spPr bwMode="auto">
          <a:xfrm>
            <a:off x="345260" y="2448311"/>
            <a:ext cx="6215105" cy="2795281"/>
          </a:xfrm>
          <a:prstGeom prst="rect">
            <a:avLst/>
          </a:prstGeom>
          <a:noFill/>
          <a:ln w="1587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338910" y="5551647"/>
            <a:ext cx="6234156" cy="136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</a:rPr>
              <a:t>봉사일자</a:t>
            </a:r>
            <a:r>
              <a:rPr lang="en-US" altLang="ko-KR" sz="1200" b="0" dirty="0">
                <a:solidFill>
                  <a:schemeClr val="tx1"/>
                </a:solidFill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</a:rPr>
              <a:t>승인일자 선택 후 검색버튼을 클릭 시 해당 조건에 맞는 실적승인</a:t>
            </a:r>
            <a:r>
              <a:rPr lang="en-US" altLang="ko-KR" sz="1200" b="0" dirty="0">
                <a:solidFill>
                  <a:schemeClr val="tx1"/>
                </a:solidFill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</a:rPr>
              <a:t>반려 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ko-KR" altLang="en-US" sz="1200" b="0" dirty="0">
                <a:solidFill>
                  <a:schemeClr val="tx1"/>
                </a:solidFill>
              </a:rPr>
              <a:t>현황이 하단목록에 출력됨</a:t>
            </a:r>
            <a:br>
              <a:rPr lang="en-US" altLang="ko-KR" sz="1200" b="0" dirty="0">
                <a:solidFill>
                  <a:schemeClr val="tx1"/>
                </a:solidFill>
              </a:rPr>
            </a:br>
            <a:r>
              <a:rPr lang="en-US" altLang="ko-KR" sz="1200" b="0" dirty="0">
                <a:solidFill>
                  <a:schemeClr val="tx1"/>
                </a:solidFill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</a:rPr>
              <a:t>검색기간 기존 </a:t>
            </a:r>
            <a:r>
              <a:rPr lang="en-US" altLang="ko-KR" sz="1200" b="0" dirty="0">
                <a:solidFill>
                  <a:schemeClr val="tx1"/>
                </a:solidFill>
              </a:rPr>
              <a:t>1</a:t>
            </a:r>
            <a:r>
              <a:rPr lang="ko-KR" altLang="en-US" sz="1200" b="0" dirty="0">
                <a:solidFill>
                  <a:schemeClr val="tx1"/>
                </a:solidFill>
              </a:rPr>
              <a:t>일 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 1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달로 확대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봉사자명 입력 검색기능 추가</a:t>
            </a:r>
            <a:r>
              <a:rPr lang="en-US" altLang="ko-KR" sz="1200" b="0" dirty="0">
                <a:solidFill>
                  <a:schemeClr val="tx1"/>
                </a:solidFill>
                <a:sym typeface="Wingdings" pitchFamily="2" charset="2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sym typeface="Wingdings" pitchFamily="2" charset="2"/>
              </a:rPr>
              <a:t> </a:t>
            </a:r>
            <a:endParaRPr lang="en-US" altLang="ko-KR" sz="1200" b="0" dirty="0">
              <a:solidFill>
                <a:schemeClr val="tx1"/>
              </a:solidFill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 버튼기능</a:t>
            </a:r>
            <a:b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</a:b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엑셀버튼 클릭 시 해당 기간의 승인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/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반려 현황 엑셀파일로 다운로드</a:t>
            </a:r>
            <a:endParaRPr lang="en-US" altLang="ko-KR" sz="1200" b="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>
            <a:spLocks noChangeAspect="1"/>
          </p:cNvSpPr>
          <p:nvPr/>
        </p:nvSpPr>
        <p:spPr>
          <a:xfrm>
            <a:off x="6185487" y="128059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3" name="Shape 19"/>
          <p:cNvCxnSpPr>
            <a:stCxn id="22" idx="1"/>
          </p:cNvCxnSpPr>
          <p:nvPr/>
        </p:nvCxnSpPr>
        <p:spPr>
          <a:xfrm rot="10800000" flipV="1">
            <a:off x="5955411" y="1406591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405585" y="1566343"/>
            <a:ext cx="6072230" cy="76796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25"/>
          <p:cNvSpPr>
            <a:spLocks noChangeAspect="1"/>
          </p:cNvSpPr>
          <p:nvPr/>
        </p:nvSpPr>
        <p:spPr>
          <a:xfrm>
            <a:off x="5572934" y="4957841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90190" y="4933887"/>
            <a:ext cx="540000" cy="30970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B1FC50B8-993E-4271-9A9C-3CF0B176F2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978" y="1631022"/>
            <a:ext cx="5994212" cy="66684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978" y="1689867"/>
            <a:ext cx="5946144" cy="60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683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7-1.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자원봉사후기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16A7F2-9C93-452A-BBF8-AB8FF264C349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7.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자원봉사후기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42" y="1352600"/>
            <a:ext cx="6206018" cy="4695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396755" y="7329264"/>
            <a:ext cx="6000791" cy="62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검색을 통한 자원봉사 후기를 확인 할 수 있다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 후기의 상세페이지로 이동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4234" y="1749080"/>
            <a:ext cx="432048" cy="303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6676" y="2296105"/>
            <a:ext cx="6072230" cy="35719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>
            <a:spLocks noChangeAspect="1"/>
          </p:cNvSpPr>
          <p:nvPr/>
        </p:nvSpPr>
        <p:spPr>
          <a:xfrm>
            <a:off x="5978365" y="194844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5" name="Shape 19"/>
          <p:cNvCxnSpPr>
            <a:stCxn id="13" idx="1"/>
          </p:cNvCxnSpPr>
          <p:nvPr/>
        </p:nvCxnSpPr>
        <p:spPr>
          <a:xfrm rot="10800000" flipV="1">
            <a:off x="5748289" y="2074439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549474" y="4448944"/>
            <a:ext cx="5760640" cy="79208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>
            <a:spLocks noChangeAspect="1"/>
          </p:cNvSpPr>
          <p:nvPr/>
        </p:nvSpPr>
        <p:spPr>
          <a:xfrm>
            <a:off x="49408" y="458188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8" name="Shape 19"/>
          <p:cNvCxnSpPr>
            <a:stCxn id="17" idx="3"/>
            <a:endCxn id="16" idx="1"/>
          </p:cNvCxnSpPr>
          <p:nvPr/>
        </p:nvCxnSpPr>
        <p:spPr>
          <a:xfrm>
            <a:off x="303636" y="4707880"/>
            <a:ext cx="245838" cy="137108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09545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3487"/>
            <a:ext cx="6859588" cy="4418705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7-2.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자원봉사후기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상세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16A7F2-9C93-452A-BBF8-AB8FF264C349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7.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자원봉사후기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289478" y="7041232"/>
            <a:ext cx="6000791" cy="309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 후기를 확인 가능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94142" y="3925873"/>
            <a:ext cx="6103404" cy="451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dirty="0">
                <a:solidFill>
                  <a:srgbClr val="C2C0BB"/>
                </a:solidFill>
              </a:rPr>
              <a:t>봉사기간 </a:t>
            </a:r>
            <a:r>
              <a:rPr lang="ko-KR" altLang="en-US" dirty="0" err="1">
                <a:solidFill>
                  <a:srgbClr val="C2C0BB"/>
                </a:solidFill>
              </a:rPr>
              <a:t>동아나</a:t>
            </a:r>
            <a:r>
              <a:rPr lang="ko-KR" altLang="en-US" dirty="0">
                <a:solidFill>
                  <a:srgbClr val="C2C0BB"/>
                </a:solidFill>
              </a:rPr>
              <a:t> 선생님들이 친절하게 해주셔서 편하게 봉사활동을 했습니다</a:t>
            </a:r>
            <a:r>
              <a:rPr lang="en-US" altLang="ko-KR" dirty="0">
                <a:solidFill>
                  <a:srgbClr val="C2C0BB"/>
                </a:solidFill>
              </a:rPr>
              <a:t>. </a:t>
            </a:r>
            <a:r>
              <a:rPr lang="ko-KR" altLang="en-US" dirty="0">
                <a:solidFill>
                  <a:srgbClr val="C2C0BB"/>
                </a:solidFill>
              </a:rPr>
              <a:t>같이 참여한 친구들과 함께 어울리며 진정한 </a:t>
            </a:r>
            <a:r>
              <a:rPr lang="ko-KR" altLang="en-US" dirty="0" err="1">
                <a:solidFill>
                  <a:srgbClr val="C2C0BB"/>
                </a:solidFill>
              </a:rPr>
              <a:t>봉사이</a:t>
            </a:r>
            <a:r>
              <a:rPr lang="ko-KR" altLang="en-US" dirty="0">
                <a:solidFill>
                  <a:srgbClr val="C2C0BB"/>
                </a:solidFill>
              </a:rPr>
              <a:t> 의미를 잘 깨우친 것 같아요</a:t>
            </a:r>
            <a:r>
              <a:rPr lang="en-US" altLang="ko-KR" dirty="0">
                <a:solidFill>
                  <a:srgbClr val="C2C0BB"/>
                </a:solidFill>
              </a:rPr>
              <a:t>.</a:t>
            </a:r>
            <a:r>
              <a:rPr lang="ko-KR" altLang="en-US" dirty="0">
                <a:solidFill>
                  <a:srgbClr val="C2C0BB"/>
                </a:solidFill>
              </a:rPr>
              <a:t>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15779" y="1609896"/>
            <a:ext cx="432048" cy="303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4206" y="3126594"/>
            <a:ext cx="432048" cy="303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36648" y="3673619"/>
            <a:ext cx="6217482" cy="695868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>
            <a:spLocks noChangeAspect="1"/>
          </p:cNvSpPr>
          <p:nvPr/>
        </p:nvSpPr>
        <p:spPr>
          <a:xfrm>
            <a:off x="5818337" y="332595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3" name="Shape 19"/>
          <p:cNvCxnSpPr>
            <a:stCxn id="12" idx="1"/>
          </p:cNvCxnSpPr>
          <p:nvPr/>
        </p:nvCxnSpPr>
        <p:spPr>
          <a:xfrm rot="10800000" flipV="1">
            <a:off x="5588261" y="3451953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4221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4FDCB44D-8F15-4693-985C-260A20187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2" y="1784648"/>
            <a:ext cx="6062873" cy="4984883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8. </a:t>
            </a:r>
            <a:r>
              <a:rPr kumimoji="0" lang="ko-KR" altLang="en-US" sz="18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알림톡</a:t>
            </a:r>
            <a:endParaRPr kumimoji="0" lang="ko-KR" altLang="en-US" sz="18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16A7F2-9C93-452A-BBF8-AB8FF264C349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8. </a:t>
            </a:r>
            <a:r>
              <a:rPr lang="ko-KR" altLang="en-US" sz="1600" kern="0" spc="-50" dirty="0" err="1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알림톡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396755" y="7329264"/>
            <a:ext cx="6000791" cy="309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최근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14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일 이내 전송된 알림을 확인 가능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044724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9. </a:t>
            </a:r>
            <a:r>
              <a:rPr kumimoji="0" lang="ko-KR" altLang="en-US" sz="18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나의작성글</a:t>
            </a:r>
            <a:endParaRPr kumimoji="0" lang="ko-KR" altLang="en-US" sz="18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16A7F2-9C93-452A-BBF8-AB8FF264C349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9. </a:t>
            </a:r>
            <a:r>
              <a:rPr lang="ko-KR" altLang="en-US" sz="1600" kern="0" spc="-50" dirty="0" err="1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나의작성글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34" y="1193570"/>
            <a:ext cx="6573066" cy="65245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396755" y="7956053"/>
            <a:ext cx="6000791" cy="309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내가 작성한 봉사 후기를 확인 할 수 있으며 수정이 가능하다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00836" y="3512840"/>
            <a:ext cx="5835917" cy="122413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>
            <a:spLocks noChangeAspect="1"/>
          </p:cNvSpPr>
          <p:nvPr/>
        </p:nvSpPr>
        <p:spPr>
          <a:xfrm>
            <a:off x="6082525" y="316517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1" name="Shape 19"/>
          <p:cNvCxnSpPr>
            <a:stCxn id="10" idx="1"/>
          </p:cNvCxnSpPr>
          <p:nvPr/>
        </p:nvCxnSpPr>
        <p:spPr>
          <a:xfrm rot="10800000" flipV="1">
            <a:off x="5852449" y="3291174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20186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10.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통합검색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16A7F2-9C93-452A-BBF8-AB8FF264C349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10.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통합검색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40" y="1208584"/>
            <a:ext cx="6552728" cy="63380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396755" y="7956053"/>
            <a:ext cx="6000791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검색어를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입력하면 관련 된 통합 검색 결과를 확인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카테고리 별 관련 검색어의 정보를 확인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실시간 가장 많이 조회된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검색어를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제공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(10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위까지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내가 검색한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검색어를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제공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650203" y="1706280"/>
            <a:ext cx="3643977" cy="32506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>
            <a:spLocks noChangeAspect="1"/>
          </p:cNvSpPr>
          <p:nvPr/>
        </p:nvSpPr>
        <p:spPr>
          <a:xfrm>
            <a:off x="4700769" y="140243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9" name="Shape 19"/>
          <p:cNvCxnSpPr>
            <a:stCxn id="18" idx="1"/>
          </p:cNvCxnSpPr>
          <p:nvPr/>
        </p:nvCxnSpPr>
        <p:spPr>
          <a:xfrm rot="10800000" flipV="1">
            <a:off x="4470693" y="1528429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1413570" y="2093813"/>
            <a:ext cx="3487786" cy="30052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모서리가 둥근 직사각형 20"/>
          <p:cNvSpPr>
            <a:spLocks noChangeAspect="1"/>
          </p:cNvSpPr>
          <p:nvPr/>
        </p:nvSpPr>
        <p:spPr>
          <a:xfrm>
            <a:off x="1025807" y="173293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noProof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2" name="Shape 19"/>
          <p:cNvCxnSpPr>
            <a:stCxn id="21" idx="1"/>
            <a:endCxn id="20" idx="1"/>
          </p:cNvCxnSpPr>
          <p:nvPr/>
        </p:nvCxnSpPr>
        <p:spPr>
          <a:xfrm rot="10800000" flipH="1" flipV="1">
            <a:off x="1025806" y="1858935"/>
            <a:ext cx="387763" cy="385140"/>
          </a:xfrm>
          <a:prstGeom prst="bentConnector3">
            <a:avLst>
              <a:gd name="adj1" fmla="val -58954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/>
          <p:cNvSpPr/>
          <p:nvPr/>
        </p:nvSpPr>
        <p:spPr>
          <a:xfrm>
            <a:off x="5013970" y="2110065"/>
            <a:ext cx="1296144" cy="178639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>
            <a:spLocks noChangeAspect="1"/>
          </p:cNvSpPr>
          <p:nvPr/>
        </p:nvSpPr>
        <p:spPr>
          <a:xfrm>
            <a:off x="6183000" y="177934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5" name="Shape 19"/>
          <p:cNvCxnSpPr>
            <a:stCxn id="24" idx="1"/>
          </p:cNvCxnSpPr>
          <p:nvPr/>
        </p:nvCxnSpPr>
        <p:spPr>
          <a:xfrm rot="10800000" flipV="1">
            <a:off x="5952924" y="1905339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5013970" y="2338417"/>
            <a:ext cx="1423258" cy="526351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>
            <a:spLocks noChangeAspect="1"/>
          </p:cNvSpPr>
          <p:nvPr/>
        </p:nvSpPr>
        <p:spPr>
          <a:xfrm>
            <a:off x="6270432" y="306418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4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8" name="Shape 19"/>
          <p:cNvCxnSpPr>
            <a:stCxn id="27" idx="1"/>
          </p:cNvCxnSpPr>
          <p:nvPr/>
        </p:nvCxnSpPr>
        <p:spPr>
          <a:xfrm rot="10800000">
            <a:off x="5878066" y="2864771"/>
            <a:ext cx="392366" cy="325415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470621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11. </a:t>
            </a:r>
            <a:r>
              <a:rPr kumimoji="0" lang="ko-KR" altLang="en-US" sz="1800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타기관봉사정보</a:t>
            </a:r>
            <a:endParaRPr kumimoji="0" lang="ko-KR" altLang="en-US" sz="1800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F16A7F2-9C93-452A-BBF8-AB8FF264C349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11. </a:t>
            </a:r>
            <a:r>
              <a:rPr lang="ko-KR" altLang="en-US" sz="1600" kern="0" spc="-50" dirty="0" err="1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타기관봉사정보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43"/>
          <a:stretch/>
        </p:blipFill>
        <p:spPr>
          <a:xfrm>
            <a:off x="239743" y="1409141"/>
            <a:ext cx="6588294" cy="61206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0231BA-9807-4EF9-9DEB-17713F921067}"/>
              </a:ext>
            </a:extLst>
          </p:cNvPr>
          <p:cNvSpPr txBox="1"/>
          <p:nvPr/>
        </p:nvSpPr>
        <p:spPr>
          <a:xfrm>
            <a:off x="405458" y="7862238"/>
            <a:ext cx="6000791" cy="128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타기관의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봉사정보를 확인 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봉사정보 클릭 시 링크를 통해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타기관의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봉사정보를 확인 할 수 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*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현재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DOVOL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만 연계되어 있으며 추후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여러기관의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봉사정보를 수집할 예정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43878" y="1378405"/>
            <a:ext cx="432048" cy="303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55556" y="2688703"/>
            <a:ext cx="5682550" cy="118468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>
            <a:spLocks noChangeAspect="1"/>
          </p:cNvSpPr>
          <p:nvPr/>
        </p:nvSpPr>
        <p:spPr>
          <a:xfrm>
            <a:off x="6137245" y="2341038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3" name="Shape 19"/>
          <p:cNvCxnSpPr>
            <a:stCxn id="12" idx="1"/>
          </p:cNvCxnSpPr>
          <p:nvPr/>
        </p:nvCxnSpPr>
        <p:spPr>
          <a:xfrm rot="10800000" flipV="1">
            <a:off x="5907169" y="2467037"/>
            <a:ext cx="230076" cy="169277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467622" y="5084333"/>
            <a:ext cx="5835376" cy="76708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>
            <a:spLocks noChangeAspect="1"/>
          </p:cNvSpPr>
          <p:nvPr/>
        </p:nvSpPr>
        <p:spPr>
          <a:xfrm>
            <a:off x="6049310" y="4736668"/>
            <a:ext cx="253687" cy="251464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7" name="Shape 19"/>
          <p:cNvCxnSpPr>
            <a:stCxn id="16" idx="1"/>
          </p:cNvCxnSpPr>
          <p:nvPr/>
        </p:nvCxnSpPr>
        <p:spPr>
          <a:xfrm rot="10800000" flipV="1">
            <a:off x="5819234" y="4862400"/>
            <a:ext cx="230076" cy="169544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21647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13-1.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시각화 통계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시각화 통계 메뉴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4142" y="5192775"/>
            <a:ext cx="6262119" cy="2134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1365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자원봉사포털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hlinkClick r:id="rId2"/>
              </a:rPr>
              <a:t>www.1365.go.kr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관리자 페이지에서 자원봉사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&gt;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통계 관리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메뉴로 이동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가장 아래에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‘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시각화 통계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’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하단에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개 메뉴 중 원하는 시각화 통계 선택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월별 등록봉사자 현황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월별 봉사참여상태 현황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월별 봉사실적 현황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연인원 </a:t>
            </a:r>
            <a:r>
              <a:rPr lang="ko-KR" altLang="en-US" sz="1200" b="0" dirty="0" err="1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실인원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현황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13.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시각화 통계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3CE2254F-ACAD-4E34-BC00-990359ADB9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193"/>
          <a:stretch/>
        </p:blipFill>
        <p:spPr>
          <a:xfrm>
            <a:off x="294142" y="1674972"/>
            <a:ext cx="6245661" cy="303825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BFCB5DB-8BE2-40D5-8C85-F2BD60D8E2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9713"/>
          <a:stretch/>
        </p:blipFill>
        <p:spPr>
          <a:xfrm>
            <a:off x="414973" y="3783527"/>
            <a:ext cx="859027" cy="929699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FABD9560-04AB-4FCF-883D-5C77DF41A94D}"/>
              </a:ext>
            </a:extLst>
          </p:cNvPr>
          <p:cNvSpPr/>
          <p:nvPr/>
        </p:nvSpPr>
        <p:spPr>
          <a:xfrm>
            <a:off x="428874" y="4197592"/>
            <a:ext cx="840680" cy="51563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7">
            <a:extLst>
              <a:ext uri="{FF2B5EF4-FFF2-40B4-BE49-F238E27FC236}">
                <a16:creationId xmlns:a16="http://schemas.microsoft.com/office/drawing/2014/main" id="{6AE4D0EE-128F-4653-8D78-E8A374CC3584}"/>
              </a:ext>
            </a:extLst>
          </p:cNvPr>
          <p:cNvSpPr>
            <a:spLocks noChangeAspect="1"/>
          </p:cNvSpPr>
          <p:nvPr/>
        </p:nvSpPr>
        <p:spPr>
          <a:xfrm>
            <a:off x="1612224" y="266528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18" name="꺾인 연결선 8">
            <a:extLst>
              <a:ext uri="{FF2B5EF4-FFF2-40B4-BE49-F238E27FC236}">
                <a16:creationId xmlns:a16="http://schemas.microsoft.com/office/drawing/2014/main" id="{4BADF17C-5EE5-43D1-954B-A8BB742B72F2}"/>
              </a:ext>
            </a:extLst>
          </p:cNvPr>
          <p:cNvCxnSpPr>
            <a:cxnSpLocks/>
          </p:cNvCxnSpPr>
          <p:nvPr/>
        </p:nvCxnSpPr>
        <p:spPr>
          <a:xfrm rot="10800000" flipV="1">
            <a:off x="1338093" y="2791287"/>
            <a:ext cx="274131" cy="12856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5D90279C-116F-4F2E-8CD2-2EB5A9CBC8C8}"/>
              </a:ext>
            </a:extLst>
          </p:cNvPr>
          <p:cNvSpPr/>
          <p:nvPr/>
        </p:nvSpPr>
        <p:spPr>
          <a:xfrm>
            <a:off x="358752" y="2830859"/>
            <a:ext cx="989160" cy="21602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모서리가 둥근 직사각형 17">
            <a:extLst>
              <a:ext uri="{FF2B5EF4-FFF2-40B4-BE49-F238E27FC236}">
                <a16:creationId xmlns:a16="http://schemas.microsoft.com/office/drawing/2014/main" id="{19E00630-B20F-4641-8905-745210D7D311}"/>
              </a:ext>
            </a:extLst>
          </p:cNvPr>
          <p:cNvSpPr>
            <a:spLocks noChangeAspect="1"/>
          </p:cNvSpPr>
          <p:nvPr/>
        </p:nvSpPr>
        <p:spPr>
          <a:xfrm>
            <a:off x="1568887" y="4197592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33" name="꺾인 연결선 8">
            <a:extLst>
              <a:ext uri="{FF2B5EF4-FFF2-40B4-BE49-F238E27FC236}">
                <a16:creationId xmlns:a16="http://schemas.microsoft.com/office/drawing/2014/main" id="{2C132757-B49D-441B-8291-7A07142D07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1294756" y="4323592"/>
            <a:ext cx="274131" cy="128560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5382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13-2.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시각화 통계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상단 필터 및 차트 실행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7788" y="5192775"/>
            <a:ext cx="6262119" cy="866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원하는 해당 통계를 선택하고 가장 상단의 해당 지역과 년도를 선택 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해당 지역과 년도를 선택 하고 오른쪽 상단의           버튼을 클릭 하면 통계 차트를 볼 수 있습니다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F7222977-77EF-40EC-A1E8-3C34A5EFFD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93" y="1568624"/>
            <a:ext cx="6286513" cy="29425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1" name="모서리가 둥근 직사각형 17">
            <a:extLst>
              <a:ext uri="{FF2B5EF4-FFF2-40B4-BE49-F238E27FC236}">
                <a16:creationId xmlns:a16="http://schemas.microsoft.com/office/drawing/2014/main" id="{242D789E-1EA6-4F3E-86F9-A7C24BB70457}"/>
              </a:ext>
            </a:extLst>
          </p:cNvPr>
          <p:cNvSpPr>
            <a:spLocks noChangeAspect="1"/>
          </p:cNvSpPr>
          <p:nvPr/>
        </p:nvSpPr>
        <p:spPr>
          <a:xfrm>
            <a:off x="2709714" y="2403004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22" name="꺾인 연결선 8">
            <a:extLst>
              <a:ext uri="{FF2B5EF4-FFF2-40B4-BE49-F238E27FC236}">
                <a16:creationId xmlns:a16="http://schemas.microsoft.com/office/drawing/2014/main" id="{B65C5235-35F2-4EBC-BEC2-5606325A5513}"/>
              </a:ext>
            </a:extLst>
          </p:cNvPr>
          <p:cNvCxnSpPr>
            <a:cxnSpLocks/>
            <a:stCxn id="21" idx="0"/>
          </p:cNvCxnSpPr>
          <p:nvPr/>
        </p:nvCxnSpPr>
        <p:spPr>
          <a:xfrm rot="5400000" flipH="1" flipV="1">
            <a:off x="2824135" y="2085375"/>
            <a:ext cx="330323" cy="304936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12D28506-7CF2-4818-B4B2-64AFCAC6C69C}"/>
              </a:ext>
            </a:extLst>
          </p:cNvPr>
          <p:cNvSpPr/>
          <p:nvPr/>
        </p:nvSpPr>
        <p:spPr>
          <a:xfrm>
            <a:off x="621482" y="1856656"/>
            <a:ext cx="4786332" cy="21602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6A2D9E7-C75E-4F82-B289-9DF5BAF7621C}"/>
              </a:ext>
            </a:extLst>
          </p:cNvPr>
          <p:cNvSpPr/>
          <p:nvPr/>
        </p:nvSpPr>
        <p:spPr>
          <a:xfrm>
            <a:off x="6279529" y="1856655"/>
            <a:ext cx="229645" cy="21602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모서리가 둥근 직사각형 17">
            <a:extLst>
              <a:ext uri="{FF2B5EF4-FFF2-40B4-BE49-F238E27FC236}">
                <a16:creationId xmlns:a16="http://schemas.microsoft.com/office/drawing/2014/main" id="{23CC6787-7CBD-43AE-9587-A5A0E65CE73E}"/>
              </a:ext>
            </a:extLst>
          </p:cNvPr>
          <p:cNvSpPr>
            <a:spLocks noChangeAspect="1"/>
          </p:cNvSpPr>
          <p:nvPr/>
        </p:nvSpPr>
        <p:spPr>
          <a:xfrm>
            <a:off x="5921570" y="240300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35" name="꺾인 연결선 8">
            <a:extLst>
              <a:ext uri="{FF2B5EF4-FFF2-40B4-BE49-F238E27FC236}">
                <a16:creationId xmlns:a16="http://schemas.microsoft.com/office/drawing/2014/main" id="{79E219AE-FE10-404E-8462-5C6CDFBD42A1}"/>
              </a:ext>
            </a:extLst>
          </p:cNvPr>
          <p:cNvCxnSpPr>
            <a:cxnSpLocks/>
            <a:stCxn id="34" idx="0"/>
          </p:cNvCxnSpPr>
          <p:nvPr/>
        </p:nvCxnSpPr>
        <p:spPr>
          <a:xfrm rot="5400000" flipH="1" flipV="1">
            <a:off x="6035991" y="2085376"/>
            <a:ext cx="330323" cy="304936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그림 36">
            <a:extLst>
              <a:ext uri="{FF2B5EF4-FFF2-40B4-BE49-F238E27FC236}">
                <a16:creationId xmlns:a16="http://schemas.microsoft.com/office/drawing/2014/main" id="{8EA601BE-EED2-413E-B59E-CF59EBBC9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848" y="5505937"/>
            <a:ext cx="327952" cy="327952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13.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시각화 통계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082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13-3.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시각화 통계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데이터 및 속성값 설정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7788" y="4775471"/>
            <a:ext cx="6262119" cy="4987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데이터 및 차트 항목을 수정 할 수 있는 아이콘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을 클릭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활성화 된 창에서 시각화 차트에 출력하고 싶은 통계 항목들을 마우스로 끌어서 배치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표시된 아이콘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       )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을 클릭하면 차트의 특성을 변경할 수 있는 시리즈 옵션창이 활성화 됩니다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43F34E3C-708B-4443-979A-D73DB2275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717466"/>
            <a:ext cx="6282582" cy="29514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B3B6F664-7126-4CCE-9527-F1B4B03ECF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92"/>
          <a:stretch/>
        </p:blipFill>
        <p:spPr>
          <a:xfrm>
            <a:off x="307827" y="2193945"/>
            <a:ext cx="2435795" cy="2417306"/>
          </a:xfrm>
          <a:prstGeom prst="rect">
            <a:avLst/>
          </a:prstGeom>
        </p:spPr>
      </p:pic>
      <p:sp>
        <p:nvSpPr>
          <p:cNvPr id="41" name="직사각형 40">
            <a:extLst>
              <a:ext uri="{FF2B5EF4-FFF2-40B4-BE49-F238E27FC236}">
                <a16:creationId xmlns:a16="http://schemas.microsoft.com/office/drawing/2014/main" id="{C248C50E-405B-40AE-A015-97BB183038DD}"/>
              </a:ext>
            </a:extLst>
          </p:cNvPr>
          <p:cNvSpPr/>
          <p:nvPr/>
        </p:nvSpPr>
        <p:spPr>
          <a:xfrm>
            <a:off x="267146" y="1977920"/>
            <a:ext cx="282328" cy="21602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모서리가 둥근 직사각형 17">
            <a:extLst>
              <a:ext uri="{FF2B5EF4-FFF2-40B4-BE49-F238E27FC236}">
                <a16:creationId xmlns:a16="http://schemas.microsoft.com/office/drawing/2014/main" id="{F6EDD268-F1DC-4FBD-805D-8B231549AA26}"/>
              </a:ext>
            </a:extLst>
          </p:cNvPr>
          <p:cNvSpPr>
            <a:spLocks noChangeAspect="1"/>
          </p:cNvSpPr>
          <p:nvPr/>
        </p:nvSpPr>
        <p:spPr>
          <a:xfrm>
            <a:off x="775666" y="1851920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나눔고딕 ExtraBold" pitchFamily="50" charset="-127"/>
                <a:ea typeface="나눔고딕 ExtraBold" pitchFamily="50" charset="-127"/>
                <a:cs typeface="+mn-cs"/>
              </a:rPr>
              <a:t>1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43" name="꺾인 연결선 8">
            <a:extLst>
              <a:ext uri="{FF2B5EF4-FFF2-40B4-BE49-F238E27FC236}">
                <a16:creationId xmlns:a16="http://schemas.microsoft.com/office/drawing/2014/main" id="{2DDDDDA5-38A8-44D6-A7E8-1EC6B622C32D}"/>
              </a:ext>
            </a:extLst>
          </p:cNvPr>
          <p:cNvCxnSpPr>
            <a:cxnSpLocks/>
            <a:endCxn id="41" idx="3"/>
          </p:cNvCxnSpPr>
          <p:nvPr/>
        </p:nvCxnSpPr>
        <p:spPr>
          <a:xfrm rot="10800000" flipV="1">
            <a:off x="549474" y="1959933"/>
            <a:ext cx="226192" cy="125999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01C2E4D5-7E3F-4623-8830-F360CBE20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474" y="2617625"/>
            <a:ext cx="1050726" cy="1587474"/>
          </a:xfrm>
          <a:prstGeom prst="rect">
            <a:avLst/>
          </a:prstGeom>
        </p:spPr>
      </p:pic>
      <p:sp>
        <p:nvSpPr>
          <p:cNvPr id="52" name="모서리가 둥근 직사각형 17">
            <a:extLst>
              <a:ext uri="{FF2B5EF4-FFF2-40B4-BE49-F238E27FC236}">
                <a16:creationId xmlns:a16="http://schemas.microsoft.com/office/drawing/2014/main" id="{06A5E8B9-3B59-4CC3-87C5-E0B46F41147B}"/>
              </a:ext>
            </a:extLst>
          </p:cNvPr>
          <p:cNvSpPr>
            <a:spLocks noChangeAspect="1"/>
          </p:cNvSpPr>
          <p:nvPr/>
        </p:nvSpPr>
        <p:spPr>
          <a:xfrm>
            <a:off x="2305198" y="1829705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53" name="꺾인 연결선 8">
            <a:extLst>
              <a:ext uri="{FF2B5EF4-FFF2-40B4-BE49-F238E27FC236}">
                <a16:creationId xmlns:a16="http://schemas.microsoft.com/office/drawing/2014/main" id="{8AA3B9A9-83E7-4A8B-A54D-4382DF8F5B98}"/>
              </a:ext>
            </a:extLst>
          </p:cNvPr>
          <p:cNvCxnSpPr>
            <a:cxnSpLocks/>
            <a:endCxn id="54" idx="0"/>
          </p:cNvCxnSpPr>
          <p:nvPr/>
        </p:nvCxnSpPr>
        <p:spPr>
          <a:xfrm rot="10800000" flipV="1">
            <a:off x="1504457" y="1959932"/>
            <a:ext cx="838795" cy="439161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F4745BE0-0C32-474A-8765-6B5061C0CB31}"/>
              </a:ext>
            </a:extLst>
          </p:cNvPr>
          <p:cNvSpPr/>
          <p:nvPr/>
        </p:nvSpPr>
        <p:spPr>
          <a:xfrm>
            <a:off x="333226" y="2399094"/>
            <a:ext cx="2342460" cy="2049850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4" name="그림 63">
            <a:extLst>
              <a:ext uri="{FF2B5EF4-FFF2-40B4-BE49-F238E27FC236}">
                <a16:creationId xmlns:a16="http://schemas.microsoft.com/office/drawing/2014/main" id="{C2E20F7C-19EF-49C2-9DB4-764EE279F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2" y="5706664"/>
            <a:ext cx="6282582" cy="29514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5" name="그림 64">
            <a:extLst>
              <a:ext uri="{FF2B5EF4-FFF2-40B4-BE49-F238E27FC236}">
                <a16:creationId xmlns:a16="http://schemas.microsoft.com/office/drawing/2014/main" id="{5F58D4D4-DDC9-49BE-BD0B-747B97FA8B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92"/>
          <a:stretch/>
        </p:blipFill>
        <p:spPr>
          <a:xfrm>
            <a:off x="297169" y="6183143"/>
            <a:ext cx="2435795" cy="2417306"/>
          </a:xfrm>
          <a:prstGeom prst="rect">
            <a:avLst/>
          </a:prstGeom>
        </p:spPr>
      </p:pic>
      <p:pic>
        <p:nvPicPr>
          <p:cNvPr id="73" name="그림 72">
            <a:extLst>
              <a:ext uri="{FF2B5EF4-FFF2-40B4-BE49-F238E27FC236}">
                <a16:creationId xmlns:a16="http://schemas.microsoft.com/office/drawing/2014/main" id="{D1D35438-E005-44CC-8F83-D16415B6F8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6526" y="6153015"/>
            <a:ext cx="1800200" cy="2322055"/>
          </a:xfrm>
          <a:prstGeom prst="rect">
            <a:avLst/>
          </a:prstGeom>
        </p:spPr>
      </p:pic>
      <p:sp>
        <p:nvSpPr>
          <p:cNvPr id="74" name="직사각형 73">
            <a:extLst>
              <a:ext uri="{FF2B5EF4-FFF2-40B4-BE49-F238E27FC236}">
                <a16:creationId xmlns:a16="http://schemas.microsoft.com/office/drawing/2014/main" id="{6423FEB2-449E-45BD-949A-E7F906A2544C}"/>
              </a:ext>
            </a:extLst>
          </p:cNvPr>
          <p:cNvSpPr/>
          <p:nvPr/>
        </p:nvSpPr>
        <p:spPr>
          <a:xfrm>
            <a:off x="3226526" y="6153015"/>
            <a:ext cx="1800200" cy="2322055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직사각형 74">
            <a:extLst>
              <a:ext uri="{FF2B5EF4-FFF2-40B4-BE49-F238E27FC236}">
                <a16:creationId xmlns:a16="http://schemas.microsoft.com/office/drawing/2014/main" id="{12C05129-81ED-4F66-A174-C0240F1CDB2F}"/>
              </a:ext>
            </a:extLst>
          </p:cNvPr>
          <p:cNvSpPr/>
          <p:nvPr/>
        </p:nvSpPr>
        <p:spPr>
          <a:xfrm>
            <a:off x="2432312" y="6771268"/>
            <a:ext cx="205394" cy="204364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모서리가 둥근 직사각형 17">
            <a:extLst>
              <a:ext uri="{FF2B5EF4-FFF2-40B4-BE49-F238E27FC236}">
                <a16:creationId xmlns:a16="http://schemas.microsoft.com/office/drawing/2014/main" id="{13BF4DBC-B6ED-4C2E-B993-48016314A98F}"/>
              </a:ext>
            </a:extLst>
          </p:cNvPr>
          <p:cNvSpPr>
            <a:spLocks noChangeAspect="1"/>
          </p:cNvSpPr>
          <p:nvPr/>
        </p:nvSpPr>
        <p:spPr>
          <a:xfrm>
            <a:off x="2050970" y="6349779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kern="0" dirty="0">
                <a:solidFill>
                  <a:sysClr val="window" lastClr="FFFFFF"/>
                </a:solidFill>
                <a:latin typeface="나눔고딕 ExtraBold" pitchFamily="50" charset="-127"/>
                <a:ea typeface="나눔고딕 ExtraBold" pitchFamily="50" charset="-127"/>
              </a:rPr>
              <a:t>3</a:t>
            </a:r>
            <a:endParaRPr kumimoji="0" lang="ko-KR" alt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나눔고딕 ExtraBold" pitchFamily="50" charset="-127"/>
              <a:ea typeface="나눔고딕 ExtraBold" pitchFamily="50" charset="-127"/>
              <a:cs typeface="+mn-cs"/>
            </a:endParaRPr>
          </a:p>
        </p:txBody>
      </p:sp>
      <p:cxnSp>
        <p:nvCxnSpPr>
          <p:cNvPr id="77" name="꺾인 연결선 8">
            <a:extLst>
              <a:ext uri="{FF2B5EF4-FFF2-40B4-BE49-F238E27FC236}">
                <a16:creationId xmlns:a16="http://schemas.microsoft.com/office/drawing/2014/main" id="{11334987-DB7E-4640-A99A-DA4F667F7BC3}"/>
              </a:ext>
            </a:extLst>
          </p:cNvPr>
          <p:cNvCxnSpPr>
            <a:cxnSpLocks/>
            <a:endCxn id="75" idx="1"/>
          </p:cNvCxnSpPr>
          <p:nvPr/>
        </p:nvCxnSpPr>
        <p:spPr>
          <a:xfrm rot="16200000" flipH="1">
            <a:off x="2170145" y="6611282"/>
            <a:ext cx="297683" cy="226652"/>
          </a:xfrm>
          <a:prstGeom prst="bentConnector2">
            <a:avLst/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그림 81">
            <a:extLst>
              <a:ext uri="{FF2B5EF4-FFF2-40B4-BE49-F238E27FC236}">
                <a16:creationId xmlns:a16="http://schemas.microsoft.com/office/drawing/2014/main" id="{F50960CD-547A-4657-A418-8A0B436C40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0428" y="4908581"/>
            <a:ext cx="238043" cy="259047"/>
          </a:xfrm>
          <a:prstGeom prst="rect">
            <a:avLst/>
          </a:prstGeom>
        </p:spPr>
      </p:pic>
      <p:pic>
        <p:nvPicPr>
          <p:cNvPr id="83" name="그림 82">
            <a:extLst>
              <a:ext uri="{FF2B5EF4-FFF2-40B4-BE49-F238E27FC236}">
                <a16:creationId xmlns:a16="http://schemas.microsoft.com/office/drawing/2014/main" id="{6113D1A6-E3CF-4AE9-82CD-49644A57D2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59152" y="8826551"/>
            <a:ext cx="272988" cy="232042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13.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시각화 통계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2939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13-4.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시각화 통계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차트 기능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7788" y="5061599"/>
            <a:ext cx="6262119" cy="2528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차트 기능 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내보내기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이미지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CSV,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텍스트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  </a:t>
            </a: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그래프 회전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,        X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축 설정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Y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축 설정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범례 위치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설정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차트 종류 변경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,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그래프의 색상을 설정 할 수 있는 아이콘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애니메이션 설정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CAF904E4-6FF8-4A6A-8462-B06EEC3A73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789" y="1704975"/>
            <a:ext cx="6278924" cy="293898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5880CA07-523B-495E-8AE3-FD6910AC2AF1}"/>
              </a:ext>
            </a:extLst>
          </p:cNvPr>
          <p:cNvSpPr/>
          <p:nvPr/>
        </p:nvSpPr>
        <p:spPr>
          <a:xfrm>
            <a:off x="5294941" y="2144688"/>
            <a:ext cx="1247810" cy="241903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모서리가 둥근 직사각형 17">
            <a:extLst>
              <a:ext uri="{FF2B5EF4-FFF2-40B4-BE49-F238E27FC236}">
                <a16:creationId xmlns:a16="http://schemas.microsoft.com/office/drawing/2014/main" id="{307FF979-0274-43E5-9718-039B4E1314B7}"/>
              </a:ext>
            </a:extLst>
          </p:cNvPr>
          <p:cNvSpPr>
            <a:spLocks noChangeAspect="1"/>
          </p:cNvSpPr>
          <p:nvPr/>
        </p:nvSpPr>
        <p:spPr>
          <a:xfrm>
            <a:off x="4574417" y="2316017"/>
            <a:ext cx="254228" cy="252000"/>
          </a:xfrm>
          <a:prstGeom prst="round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/>
              <a:t>1</a:t>
            </a:r>
            <a:endParaRPr lang="ko-KR" altLang="en-US" dirty="0"/>
          </a:p>
        </p:txBody>
      </p:sp>
      <p:cxnSp>
        <p:nvCxnSpPr>
          <p:cNvPr id="27" name="꺾인 연결선 8">
            <a:extLst>
              <a:ext uri="{FF2B5EF4-FFF2-40B4-BE49-F238E27FC236}">
                <a16:creationId xmlns:a16="http://schemas.microsoft.com/office/drawing/2014/main" id="{877B39F0-20D6-423E-8B7C-150D96A74DE6}"/>
              </a:ext>
            </a:extLst>
          </p:cNvPr>
          <p:cNvCxnSpPr>
            <a:cxnSpLocks/>
            <a:stCxn id="26" idx="3"/>
            <a:endCxn id="24" idx="1"/>
          </p:cNvCxnSpPr>
          <p:nvPr/>
        </p:nvCxnSpPr>
        <p:spPr>
          <a:xfrm flipV="1">
            <a:off x="4828645" y="2265640"/>
            <a:ext cx="466296" cy="176377"/>
          </a:xfrm>
          <a:prstGeom prst="bentConnector3">
            <a:avLst>
              <a:gd name="adj1" fmla="val 50000"/>
            </a:avLst>
          </a:prstGeom>
          <a:ln w="1587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63FECA7A-5C7B-4DAF-8C41-311C067F30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498" y="5424126"/>
            <a:ext cx="227785" cy="25427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266F52E-C151-4025-A45C-0D7B7B9BED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498" y="5771764"/>
            <a:ext cx="222229" cy="19103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EAE94894-D976-44D0-822C-01327CB85E5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" r="51471" b="-1"/>
          <a:stretch/>
        </p:blipFill>
        <p:spPr>
          <a:xfrm>
            <a:off x="761785" y="6074641"/>
            <a:ext cx="219293" cy="19103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6D51DF1A-8AED-4C25-AF8F-BF84027606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697" y="6377518"/>
            <a:ext cx="192381" cy="23264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2E8635A-C03E-481C-8B3F-E87D6BCE02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100" y="6713238"/>
            <a:ext cx="219292" cy="173778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B93713A-CE39-4395-AA52-E2A411B768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7693" y="7026102"/>
            <a:ext cx="210385" cy="20662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5220706C-2EF9-4A18-BB85-6DB66FE98E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53530" y="7026102"/>
            <a:ext cx="217502" cy="206627"/>
          </a:xfrm>
          <a:prstGeom prst="rect">
            <a:avLst/>
          </a:prstGeom>
        </p:spPr>
      </p:pic>
      <p:pic>
        <p:nvPicPr>
          <p:cNvPr id="40" name="그림 39">
            <a:extLst>
              <a:ext uri="{FF2B5EF4-FFF2-40B4-BE49-F238E27FC236}">
                <a16:creationId xmlns:a16="http://schemas.microsoft.com/office/drawing/2014/main" id="{ECF4DAF7-3F23-4B53-8A3A-5C668855E91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471" t="1" b="-1"/>
          <a:stretch/>
        </p:blipFill>
        <p:spPr>
          <a:xfrm>
            <a:off x="1053530" y="6083324"/>
            <a:ext cx="199357" cy="17367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620A433-FE12-47B4-8668-6121ADE25A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0937" y="7304632"/>
            <a:ext cx="280988" cy="24765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13.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시각화 통계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87892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0A0A71AB-C00B-4760-9132-80A4788F45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41" y="1711152"/>
            <a:ext cx="6287633" cy="25978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1" name="직사각형 30"/>
          <p:cNvSpPr/>
          <p:nvPr/>
        </p:nvSpPr>
        <p:spPr>
          <a:xfrm>
            <a:off x="294142" y="727525"/>
            <a:ext cx="6278924" cy="466045"/>
          </a:xfrm>
          <a:prstGeom prst="rect">
            <a:avLst/>
          </a:prstGeom>
          <a:solidFill>
            <a:srgbClr val="47BA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Ins="36000" rtlCol="0" anchor="ctr"/>
          <a:lstStyle/>
          <a:p>
            <a:pPr marL="100260" lvl="0" indent="-100260"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13-5.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시각화 통계 </a:t>
            </a:r>
            <a:r>
              <a:rPr kumimoji="0" lang="en-US" altLang="ko-KR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kumimoji="0" lang="ko-KR" altLang="en-US" sz="1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그리드 기능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7788" y="4826618"/>
            <a:ext cx="6262119" cy="3796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그리드 기능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그리드 초기화 기능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 ,    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합계 및 총합계 설정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레이아웃 설정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총합계 위치 설정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레이아웃 초기화 기능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다운로드 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엑셀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, CSV,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텍스트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      -        </a:t>
            </a: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피벗 버튼</a:t>
            </a: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marL="228600" indent="-2286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+mj-lt"/>
              <a:buAutoNum type="arabicPeriod" startAt="2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  <a:p>
            <a:pPr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</a:pPr>
            <a:endParaRPr lang="en-US" altLang="ko-KR" sz="1200" b="0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046EC08A-41F1-4A66-911E-9D71E192C492}"/>
              </a:ext>
            </a:extLst>
          </p:cNvPr>
          <p:cNvGrpSpPr/>
          <p:nvPr/>
        </p:nvGrpSpPr>
        <p:grpSpPr>
          <a:xfrm>
            <a:off x="4613440" y="1676897"/>
            <a:ext cx="1968334" cy="423329"/>
            <a:chOff x="4574417" y="2144688"/>
            <a:chExt cx="1968334" cy="423329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5880CA07-523B-495E-8AE3-FD6910AC2AF1}"/>
                </a:ext>
              </a:extLst>
            </p:cNvPr>
            <p:cNvSpPr/>
            <p:nvPr/>
          </p:nvSpPr>
          <p:spPr>
            <a:xfrm>
              <a:off x="5294941" y="2144688"/>
              <a:ext cx="1247810" cy="241903"/>
            </a:xfrm>
            <a:prstGeom prst="rect">
              <a:avLst/>
            </a:prstGeom>
            <a:noFill/>
            <a:ln w="15875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모서리가 둥근 직사각형 17">
              <a:extLst>
                <a:ext uri="{FF2B5EF4-FFF2-40B4-BE49-F238E27FC236}">
                  <a16:creationId xmlns:a16="http://schemas.microsoft.com/office/drawing/2014/main" id="{307FF979-0274-43E5-9718-039B4E1314B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74417" y="2316017"/>
              <a:ext cx="254228" cy="252000"/>
            </a:xfrm>
            <a:prstGeom prst="roundRect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ko-KR" dirty="0"/>
                <a:t>1</a:t>
              </a:r>
              <a:endParaRPr lang="ko-KR" altLang="en-US" dirty="0"/>
            </a:p>
          </p:txBody>
        </p:sp>
        <p:cxnSp>
          <p:nvCxnSpPr>
            <p:cNvPr id="27" name="꺾인 연결선 8">
              <a:extLst>
                <a:ext uri="{FF2B5EF4-FFF2-40B4-BE49-F238E27FC236}">
                  <a16:creationId xmlns:a16="http://schemas.microsoft.com/office/drawing/2014/main" id="{877B39F0-20D6-423E-8B7C-150D96A74DE6}"/>
                </a:ext>
              </a:extLst>
            </p:cNvPr>
            <p:cNvCxnSpPr>
              <a:cxnSpLocks/>
              <a:stCxn id="26" idx="3"/>
              <a:endCxn id="24" idx="1"/>
            </p:cNvCxnSpPr>
            <p:nvPr/>
          </p:nvCxnSpPr>
          <p:spPr>
            <a:xfrm flipV="1">
              <a:off x="4828645" y="2265640"/>
              <a:ext cx="466296" cy="176377"/>
            </a:xfrm>
            <a:prstGeom prst="bentConnector3">
              <a:avLst>
                <a:gd name="adj1" fmla="val 50000"/>
              </a:avLst>
            </a:prstGeom>
            <a:ln w="15875">
              <a:solidFill>
                <a:srgbClr val="FF00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0C039A37-7438-4B95-8940-19E2D7FF6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90" y="5168161"/>
            <a:ext cx="309549" cy="29665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615F681-1BA6-47A1-AB25-48A8931A82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213" y="5509199"/>
            <a:ext cx="338161" cy="23715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57EFAB1A-6340-43C1-9F83-AE712EC55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594" y="5517982"/>
            <a:ext cx="303027" cy="21958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5E19E215-460D-4AF7-9B55-56755E793A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080" y="5812207"/>
            <a:ext cx="278757" cy="237152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5095B970-DCEF-4109-B082-23F6DAD43C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951" y="6116148"/>
            <a:ext cx="309549" cy="259622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AB565592-DD4E-41E3-8D9D-9D1DF31BFF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454" y="6428666"/>
            <a:ext cx="274645" cy="28910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DEC4260B-04E7-40AA-B1D7-DDA92AD132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562" y="6751210"/>
            <a:ext cx="295275" cy="26670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7DDEEA6E-6734-424E-A4A8-BB9B0786AE2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2964" y="7080772"/>
            <a:ext cx="256873" cy="21958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8BA6ACCA-E1D4-4145-851C-B862B4AF15B1}"/>
              </a:ext>
            </a:extLst>
          </p:cNvPr>
          <p:cNvSpPr txBox="1"/>
          <p:nvPr/>
        </p:nvSpPr>
        <p:spPr>
          <a:xfrm>
            <a:off x="2349674" y="8623042"/>
            <a:ext cx="4376117" cy="308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6700" indent="-266700" algn="l" defTabSz="1043056">
              <a:lnSpc>
                <a:spcPct val="130000"/>
              </a:lnSpc>
              <a:spcBef>
                <a:spcPts val="600"/>
              </a:spcBef>
              <a:buClr>
                <a:srgbClr val="0070C0"/>
              </a:buClr>
              <a:buSzPct val="150000"/>
              <a:buFont typeface="Wingdings" panose="05000000000000000000" pitchFamily="2" charset="2"/>
              <a:buChar char="v"/>
            </a:pPr>
            <a:r>
              <a:rPr lang="ko-KR" altLang="en-US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더 자세한 내용은 동영상 가이드를 확인해 보시기 바랍니다</a:t>
            </a:r>
            <a:r>
              <a:rPr lang="en-US" altLang="ko-KR" sz="12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4D05828-8EDD-4865-882B-89EBD88BE72E}"/>
              </a:ext>
            </a:extLst>
          </p:cNvPr>
          <p:cNvSpPr/>
          <p:nvPr/>
        </p:nvSpPr>
        <p:spPr>
          <a:xfrm>
            <a:off x="3533890" y="173400"/>
            <a:ext cx="3039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13. </a:t>
            </a:r>
            <a:r>
              <a:rPr lang="ko-KR" altLang="en-US" sz="1600" kern="0" spc="-50" dirty="0">
                <a:solidFill>
                  <a:srgbClr val="5E99D1">
                    <a:lumMod val="50000"/>
                  </a:srgbClr>
                </a:solidFill>
                <a:latin typeface="나눔고딕 ExtraBold" pitchFamily="50" charset="-127"/>
                <a:ea typeface="나눔고딕 ExtraBold" pitchFamily="50" charset="-127"/>
              </a:rPr>
              <a:t>시각화 통계</a:t>
            </a:r>
            <a:endParaRPr lang="en-US" altLang="ko-KR" sz="1600" b="1" kern="0" spc="-50" dirty="0">
              <a:solidFill>
                <a:srgbClr val="5E99D1">
                  <a:lumMod val="50000"/>
                </a:srgb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4150197"/>
      </p:ext>
    </p:extLst>
  </p:cSld>
  <p:clrMapOvr>
    <a:masterClrMapping/>
  </p:clrMapOvr>
</p:sld>
</file>

<file path=ppt/theme/theme1.xml><?xml version="1.0" encoding="utf-8"?>
<a:theme xmlns:a="http://schemas.openxmlformats.org/drawingml/2006/main" name="1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디자인 사용자 지정">
  <a:themeElements>
    <a:clrScheme name="디자인 사용자 지정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디자인 사용자 지정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디자인 사용자 지정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디자인 사용자 지정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디자인 사용자 지정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54135</TotalTime>
  <Words>2698</Words>
  <Application>Microsoft Office PowerPoint</Application>
  <PresentationFormat>사용자 지정</PresentationFormat>
  <Paragraphs>354</Paragraphs>
  <Slides>45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45</vt:i4>
      </vt:variant>
    </vt:vector>
  </HeadingPairs>
  <TitlesOfParts>
    <vt:vector size="56" baseType="lpstr">
      <vt:lpstr>굴림체</vt:lpstr>
      <vt:lpstr>나눔바른고딕</vt:lpstr>
      <vt:lpstr>나눔고딕</vt:lpstr>
      <vt:lpstr>나눔스퀘어 Bold</vt:lpstr>
      <vt:lpstr>나눔고딕 ExtraBold</vt:lpstr>
      <vt:lpstr>Wingdings</vt:lpstr>
      <vt:lpstr>Arial</vt:lpstr>
      <vt:lpstr>굴림</vt:lpstr>
      <vt:lpstr>맑은 고딕</vt:lpstr>
      <vt:lpstr>1_디자인 사용자 지정</vt:lpstr>
      <vt:lpstr>2_디자인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1365자원봉사포털고도화</dc:title>
  <dc:creator>이재만</dc:creator>
  <cp:lastModifiedBy>강하라</cp:lastModifiedBy>
  <cp:revision>5176</cp:revision>
  <cp:lastPrinted>2015-08-17T01:45:46Z</cp:lastPrinted>
  <dcterms:created xsi:type="dcterms:W3CDTF">2006-06-07T02:37:19Z</dcterms:created>
  <dcterms:modified xsi:type="dcterms:W3CDTF">2022-12-13T04:45:48Z</dcterms:modified>
</cp:coreProperties>
</file>